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0"/>
  </p:notesMasterIdLst>
  <p:sldIdLst>
    <p:sldId id="256" r:id="rId5"/>
    <p:sldId id="257" r:id="rId6"/>
    <p:sldId id="258" r:id="rId7"/>
    <p:sldId id="262" r:id="rId8"/>
    <p:sldId id="261" r:id="rId9"/>
    <p:sldId id="292" r:id="rId10"/>
    <p:sldId id="265" r:id="rId11"/>
    <p:sldId id="289" r:id="rId12"/>
    <p:sldId id="263" r:id="rId13"/>
    <p:sldId id="290" r:id="rId14"/>
    <p:sldId id="282" r:id="rId15"/>
    <p:sldId id="287" r:id="rId16"/>
    <p:sldId id="277" r:id="rId17"/>
    <p:sldId id="280" r:id="rId18"/>
    <p:sldId id="293" r:id="rId19"/>
    <p:sldId id="285" r:id="rId20"/>
    <p:sldId id="283" r:id="rId21"/>
    <p:sldId id="296" r:id="rId22"/>
    <p:sldId id="286" r:id="rId23"/>
    <p:sldId id="301" r:id="rId24"/>
    <p:sldId id="297" r:id="rId25"/>
    <p:sldId id="272" r:id="rId26"/>
    <p:sldId id="300" r:id="rId27"/>
    <p:sldId id="295" r:id="rId28"/>
    <p:sldId id="278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9EBF5"/>
    <a:srgbClr val="CFD5EA"/>
    <a:srgbClr val="B2CD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14" autoAdjust="0"/>
    <p:restoredTop sz="73826" autoAdjust="0"/>
  </p:normalViewPr>
  <p:slideViewPr>
    <p:cSldViewPr snapToGrid="0">
      <p:cViewPr varScale="1">
        <p:scale>
          <a:sx n="56" d="100"/>
          <a:sy n="56" d="100"/>
        </p:scale>
        <p:origin x="106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7A3A33-A8D2-4BDE-95B1-5800EB843067}" type="datetimeFigureOut">
              <a:rPr lang="en-CA" smtClean="0"/>
              <a:t>2024-06-21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1921D3-3665-4F52-8DE5-DC3679B0DCB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977327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921D3-3665-4F52-8DE5-DC3679B0DCB9}" type="slidenum">
              <a:rPr lang="en-CA" smtClean="0"/>
              <a:t>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849090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Be concise!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921D3-3665-4F52-8DE5-DC3679B0DCB9}" type="slidenum">
              <a:rPr lang="en-CA" smtClean="0"/>
              <a:t>11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321912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Armed with friends, cameras and bicycles, we bravely went out at 6am to chase crows!</a:t>
            </a:r>
          </a:p>
          <a:p>
            <a:r>
              <a:rPr lang="en-CA" dirty="0"/>
              <a:t>Remove bait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921D3-3665-4F52-8DE5-DC3679B0DCB9}" type="slidenum">
              <a:rPr lang="en-CA" smtClean="0"/>
              <a:t>12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384103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Can’t tell what the crow is looking at when moving (verbal)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921D3-3665-4F52-8DE5-DC3679B0DCB9}" type="slidenum">
              <a:rPr lang="en-CA" smtClean="0"/>
              <a:t>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777412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***Briefly explain &amp; put arrows to show what each measurement is ***</a:t>
            </a:r>
          </a:p>
          <a:p>
            <a:r>
              <a:rPr lang="en-CA" dirty="0"/>
              <a:t>**DO NOT MENTION BORIS!!!**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921D3-3665-4F52-8DE5-DC3679B0DCB9}" type="slidenum">
              <a:rPr lang="en-CA" smtClean="0"/>
              <a:t>14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968109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Remove right side of table, focus only on </a:t>
            </a:r>
            <a:r>
              <a:rPr lang="en-CA" dirty="0" err="1"/>
              <a:t>G.Env</a:t>
            </a:r>
            <a:r>
              <a:rPr lang="en-CA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921D3-3665-4F52-8DE5-DC3679B0DCB9}" type="slidenum">
              <a:rPr lang="en-CA" smtClean="0"/>
              <a:t>15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43359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Compare only across environment, remove sentinel presence/absence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921D3-3665-4F52-8DE5-DC3679B0DCB9}" type="slidenum">
              <a:rPr lang="en-CA" smtClean="0"/>
              <a:t>16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275146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Condense with previous slide, remove sentinel presence!</a:t>
            </a:r>
          </a:p>
          <a:p>
            <a:r>
              <a:rPr lang="en-CA" dirty="0"/>
              <a:t>Remove bait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921D3-3665-4F52-8DE5-DC3679B0DCB9}" type="slidenum">
              <a:rPr lang="en-CA" smtClean="0"/>
              <a:t>17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536657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Keep, but shorten ramblings. </a:t>
            </a:r>
          </a:p>
          <a:p>
            <a:r>
              <a:rPr lang="en-CA" dirty="0"/>
              <a:t>Remove urgency. Too deep.</a:t>
            </a:r>
          </a:p>
          <a:p>
            <a:r>
              <a:rPr lang="en-CA" dirty="0"/>
              <a:t>Remove bait, Don’t have time to talk about it. Can ignore.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921D3-3665-4F52-8DE5-DC3679B0DCB9}" type="slidenum">
              <a:rPr lang="en-CA" smtClean="0"/>
              <a:t>18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901037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Remove sentinel presence, keep only </a:t>
            </a:r>
            <a:r>
              <a:rPr lang="en-CA" dirty="0" err="1"/>
              <a:t>G.Env</a:t>
            </a:r>
            <a:r>
              <a:rPr lang="en-CA" dirty="0"/>
              <a:t> &amp; make comparisons across.</a:t>
            </a:r>
          </a:p>
          <a:p>
            <a:r>
              <a:rPr lang="en-CA" dirty="0"/>
              <a:t>Remove bait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921D3-3665-4F52-8DE5-DC3679B0DCB9}" type="slidenum">
              <a:rPr lang="en-CA" smtClean="0"/>
              <a:t>19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726145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921D3-3665-4F52-8DE5-DC3679B0DCB9}" type="slidenum">
              <a:rPr lang="en-CA" smtClean="0"/>
              <a:t>20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273967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~</a:t>
            </a:r>
            <a:r>
              <a:rPr lang="en-CA" dirty="0"/>
              <a:t>55% of world population currently concentrated in urban areas, with the UN projecting that number to climb to 68% by 2050.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921D3-3665-4F52-8DE5-DC3679B0DCB9}" type="slidenum">
              <a:rPr lang="en-CA" smtClean="0"/>
              <a:t>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6786735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Make text larger, give y-axis label (NOT ‘count’)</a:t>
            </a:r>
          </a:p>
          <a:p>
            <a:r>
              <a:rPr lang="en-CA" dirty="0"/>
              <a:t>Consider removing if </a:t>
            </a:r>
            <a:r>
              <a:rPr lang="en-CA" dirty="0" err="1"/>
              <a:t>prez</a:t>
            </a:r>
            <a:r>
              <a:rPr lang="en-CA" dirty="0"/>
              <a:t> too long.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921D3-3665-4F52-8DE5-DC3679B0DCB9}" type="slidenum">
              <a:rPr lang="en-CA" smtClean="0"/>
              <a:t>21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9190941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Add image to take up some of the white space before putting the big image up.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921D3-3665-4F52-8DE5-DC3679B0DCB9}" type="slidenum">
              <a:rPr lang="en-CA" smtClean="0"/>
              <a:t>22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4413321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Add image to take up some of the white space before putting the big image up.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921D3-3665-4F52-8DE5-DC3679B0DCB9}" type="slidenum">
              <a:rPr lang="en-CA" smtClean="0"/>
              <a:t>23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6742638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Remove right side, focus only on G. Env.</a:t>
            </a:r>
          </a:p>
          <a:p>
            <a:r>
              <a:rPr lang="en-CA" dirty="0"/>
              <a:t>Be quick about it, no need to repeat, consider having the table reappear between results slides.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921D3-3665-4F52-8DE5-DC3679B0DCB9}" type="slidenum">
              <a:rPr lang="en-CA" smtClean="0"/>
              <a:t>24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3809701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Funded by Brock, no need to mention explicitly. Thank funding sources at a defense (which this isn’t)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921D3-3665-4F52-8DE5-DC3679B0DCB9}" type="slidenum">
              <a:rPr lang="en-CA" smtClean="0"/>
              <a:t>25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426374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>
                <a:cs typeface="Calibri"/>
              </a:rPr>
              <a:t>Modified diet</a:t>
            </a:r>
          </a:p>
          <a:p>
            <a:r>
              <a:rPr lang="en-CA" dirty="0">
                <a:sym typeface="Symbol" panose="05050102010706020507" pitchFamily="18" charset="2"/>
              </a:rPr>
              <a:t></a:t>
            </a:r>
            <a:r>
              <a:rPr lang="en-CA" dirty="0"/>
              <a:t> Interspecific aggression</a:t>
            </a:r>
            <a:endParaRPr lang="en-CA" dirty="0">
              <a:cs typeface="Calibri"/>
            </a:endParaRPr>
          </a:p>
          <a:p>
            <a:r>
              <a:rPr lang="en-CA" dirty="0">
                <a:sym typeface="Symbol" panose="05050102010706020507" pitchFamily="18" charset="2"/>
              </a:rPr>
              <a:t> </a:t>
            </a:r>
            <a:r>
              <a:rPr lang="en-CA" dirty="0"/>
              <a:t>Tolerance of risks</a:t>
            </a:r>
            <a:endParaRPr lang="en-CA" dirty="0">
              <a:sym typeface="Symbol" panose="05050102010706020507" pitchFamily="18" charset="2"/>
            </a:endParaRPr>
          </a:p>
          <a:p>
            <a:r>
              <a:rPr lang="en-CA" dirty="0">
                <a:sym typeface="Symbol" panose="05050102010706020507" pitchFamily="18" charset="2"/>
              </a:rPr>
              <a:t></a:t>
            </a:r>
            <a:r>
              <a:rPr lang="en-CA" dirty="0">
                <a:ea typeface="+mn-lt"/>
                <a:cs typeface="+mn-lt"/>
                <a:sym typeface="Symbol" panose="05050102010706020507" pitchFamily="18" charset="2"/>
              </a:rPr>
              <a:t> </a:t>
            </a:r>
            <a:r>
              <a:rPr lang="en-CA" dirty="0">
                <a:sym typeface="Symbol" panose="05050102010706020507" pitchFamily="18" charset="2"/>
              </a:rPr>
              <a:t>Tolerance of human proximity</a:t>
            </a:r>
            <a:endParaRPr lang="en-CA" dirty="0">
              <a:cs typeface="Calibri"/>
            </a:endParaRP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921D3-3665-4F52-8DE5-DC3679B0DCB9}" type="slidenum">
              <a:rPr lang="en-CA" smtClean="0"/>
              <a:t>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882693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We picked the crow </a:t>
            </a:r>
            <a:r>
              <a:rPr lang="en-CA" dirty="0" err="1"/>
              <a:t>bc</a:t>
            </a:r>
            <a:r>
              <a:rPr lang="en-CA" dirty="0"/>
              <a:t>… Talk about G. env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921D3-3665-4F52-8DE5-DC3679B0DCB9}" type="slidenum">
              <a:rPr lang="en-CA" smtClean="0"/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79513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Prediction:</a:t>
            </a:r>
          </a:p>
          <a:p>
            <a:r>
              <a:rPr lang="en-CA" dirty="0"/>
              <a:t>Hold your audience’s hand for the predictions. Be explicit!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921D3-3665-4F52-8DE5-DC3679B0DCB9}" type="slidenum">
              <a:rPr lang="en-CA" smtClean="0"/>
              <a:t>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592661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Shorten! Remove too much info about sentinels &amp; focus on urbanization/G. Env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921D3-3665-4F52-8DE5-DC3679B0DCB9}" type="slidenum">
              <a:rPr lang="en-CA" smtClean="0"/>
              <a:t>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816018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Remove prediction about sentinels, just show what sentinels look like.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921D3-3665-4F52-8DE5-DC3679B0DCB9}" type="slidenum">
              <a:rPr lang="en-CA" smtClean="0"/>
              <a:t>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252466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Update this and add B-WW-SB. Be explicit!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921D3-3665-4F52-8DE5-DC3679B0DCB9}" type="slidenum">
              <a:rPr lang="en-CA" smtClean="0"/>
              <a:t>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78279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Explain verbally WHY you baited the sites.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921D3-3665-4F52-8DE5-DC3679B0DCB9}" type="slidenum">
              <a:rPr lang="en-CA" smtClean="0"/>
              <a:t>10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133390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88DBC-39E1-7262-7552-2E85405E30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1361F9-13CC-A94E-16DD-0DC901FCAB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0CC670-9550-98B9-380E-5D522B3611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76EA9-BF5D-4475-BA4C-ABCFBE2CEB1C}" type="datetimeFigureOut">
              <a:rPr lang="en-CA" smtClean="0"/>
              <a:t>2024-06-21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E48607-F038-7B74-6C6E-F5D272E1E8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2F5F09-1865-938F-9431-C6E29C229B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99A7A-2B2C-410E-92C0-D904E4953D1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658118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2D297B-0730-3F1D-0A98-3E01092D1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5330ACC-82BC-5173-E82E-872A22DDC4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5F3208-0CD7-8059-9452-06C0549C93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76EA9-BF5D-4475-BA4C-ABCFBE2CEB1C}" type="datetimeFigureOut">
              <a:rPr lang="en-CA" smtClean="0"/>
              <a:t>2024-06-21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D15A81-0077-3BAB-ECDF-2BA1CBFEE9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776F62-0CE5-CABA-1AEF-72671DABBC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99A7A-2B2C-410E-92C0-D904E4953D1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749063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2BE566B-5087-AFF6-C71C-0A627DFA40D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FB38E5C-D351-0144-BD69-B6DA745EBB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D7850D-C5D7-0B3E-9247-FC9F63305D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76EA9-BF5D-4475-BA4C-ABCFBE2CEB1C}" type="datetimeFigureOut">
              <a:rPr lang="en-CA" smtClean="0"/>
              <a:t>2024-06-21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DAD845-2686-8D3A-F3F4-00ADA66704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8E00DD-624C-5570-BCA6-8914952C76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99A7A-2B2C-410E-92C0-D904E4953D1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895623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0F002F-2B87-B78B-6A59-107EE56CA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076B58-E075-D154-4F1A-5B864E3312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E47713-E5E2-2FE7-0E5C-5D158533A4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76EA9-BF5D-4475-BA4C-ABCFBE2CEB1C}" type="datetimeFigureOut">
              <a:rPr lang="en-CA" smtClean="0"/>
              <a:t>2024-06-21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1F63E2-D990-464A-EBC3-7C647A76FC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6C188E-A8BD-4DEC-A8AE-82D6A2626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99A7A-2B2C-410E-92C0-D904E4953D1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557883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ED350F-718C-C9F5-83B3-DD5F7F9381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7ABA83-159F-F027-E72E-7583D0A555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81F52D-E383-8981-7DA5-4FDABD92E1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76EA9-BF5D-4475-BA4C-ABCFBE2CEB1C}" type="datetimeFigureOut">
              <a:rPr lang="en-CA" smtClean="0"/>
              <a:t>2024-06-21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70A520-6A8D-AA44-47AC-C92AD1B606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2B02AB-68DD-F7A4-C75E-466AE4AF55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99A7A-2B2C-410E-92C0-D904E4953D1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083228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D0DC91-099D-1CC4-1936-4A24697D8F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FD20DA-E3EE-CDB1-13B3-ACD6D9FC8D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4F77EB-1C90-4D77-D3C5-2D4BB2854A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A3D3F9-5A19-78F3-6CBA-31F86C0945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76EA9-BF5D-4475-BA4C-ABCFBE2CEB1C}" type="datetimeFigureOut">
              <a:rPr lang="en-CA" smtClean="0"/>
              <a:t>2024-06-21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70495C-AEBD-2334-861E-3BB754D70D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94D6B0-E0CD-6816-EF5E-EBFEE4F40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99A7A-2B2C-410E-92C0-D904E4953D1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370564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91B3D-08B8-D3B6-CA32-DBFADB355D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76C060-CFC6-CA1C-9A3B-DA5EE3614A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D9F19E-A22F-6295-3E10-934FB7D308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655EB3C-F2E6-543F-95BF-974148FD4FB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8922FD6-ED50-1B28-106F-632A8DC8A6E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4DABA0A-D888-6811-A292-97BAE2DA36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76EA9-BF5D-4475-BA4C-ABCFBE2CEB1C}" type="datetimeFigureOut">
              <a:rPr lang="en-CA" smtClean="0"/>
              <a:t>2024-06-21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75B2D16-B844-7DEF-0A7C-0F6DFD3856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DAB983F-0ECD-0BDE-22C7-88BC361F12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99A7A-2B2C-410E-92C0-D904E4953D1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962306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24DFED-B381-F4B4-007F-AFF0446B6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C0C76D-6170-97E5-B37E-CBD5175AEA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76EA9-BF5D-4475-BA4C-ABCFBE2CEB1C}" type="datetimeFigureOut">
              <a:rPr lang="en-CA" smtClean="0"/>
              <a:t>2024-06-21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DD0609-6E43-4659-26CE-A121CF6CDB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4315CC-64B6-AE67-322A-54185197A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99A7A-2B2C-410E-92C0-D904E4953D1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756338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5B741A4-0B60-1AD6-4330-C47EE858E1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76EA9-BF5D-4475-BA4C-ABCFBE2CEB1C}" type="datetimeFigureOut">
              <a:rPr lang="en-CA" smtClean="0"/>
              <a:t>2024-06-21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5440126-BB12-79AE-23FA-BC6AC03D79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0EDC5C-6C5E-A4C3-DA3E-A1D6E4A9C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99A7A-2B2C-410E-92C0-D904E4953D1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25667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0FA95-09E9-C867-5093-48353F7BD9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FD3CF2-0BA2-A489-66FF-0439B8A92B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B28C16-786A-E42C-7F56-8935A8F74A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009D76-CBF0-A1FE-7A62-D3E0750F4D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76EA9-BF5D-4475-BA4C-ABCFBE2CEB1C}" type="datetimeFigureOut">
              <a:rPr lang="en-CA" smtClean="0"/>
              <a:t>2024-06-21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790286-786F-23A3-8490-71B9959320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D2FC69-CC00-4D08-231D-8505044129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99A7A-2B2C-410E-92C0-D904E4953D1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055996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0D536-D694-F7C3-60CC-F37605902A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9714A0A-D93A-4809-2D34-5AADF29639C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5410C0-EC2A-D530-5A91-290213536D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3ECDF4-A9DA-8637-E077-8EC3584ABD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76EA9-BF5D-4475-BA4C-ABCFBE2CEB1C}" type="datetimeFigureOut">
              <a:rPr lang="en-CA" smtClean="0"/>
              <a:t>2024-06-21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9A972D-3B4C-644F-D75E-22964A5DFA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095021-09B0-A104-CA5F-667F639346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99A7A-2B2C-410E-92C0-D904E4953D1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37868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16E07CA-CD62-8579-A1E0-26C244F4D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25F532-FFE3-E845-26B9-44522BC58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217932-D824-A45D-8657-CCF67C9F75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C76EA9-BF5D-4475-BA4C-ABCFBE2CEB1C}" type="datetimeFigureOut">
              <a:rPr lang="en-CA" smtClean="0"/>
              <a:t>2024-06-21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997E09-F74C-827D-7E08-3B4BAE1B10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6AC5E3-8722-0863-3BA9-9602E65A8C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A99A7A-2B2C-410E-92C0-D904E4953D1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419991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6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9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microsoft.com/office/2007/relationships/hdphoto" Target="../media/hdphoto2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jpe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FD659F6-F4B9-BAB8-2409-CAF8020A12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9875" y="3736577"/>
            <a:ext cx="3292125" cy="31214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0102FE-A49A-314A-72C4-99EC39B943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806108"/>
          </a:xfrm>
        </p:spPr>
        <p:txBody>
          <a:bodyPr>
            <a:normAutofit/>
          </a:bodyPr>
          <a:lstStyle/>
          <a:p>
            <a:r>
              <a:rPr lang="en-CA"/>
              <a:t>Heads Up!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F3EDDC3-71AF-0ECB-E048-BD12B39459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928471"/>
            <a:ext cx="9144000" cy="316155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CA" sz="3600" dirty="0"/>
              <a:t>Social Vigilance Behavior in American Crows</a:t>
            </a:r>
            <a:endParaRPr lang="fr-CA" sz="3600" dirty="0">
              <a:cs typeface="Calibri"/>
            </a:endParaRPr>
          </a:p>
          <a:p>
            <a:endParaRPr lang="en-CA" dirty="0"/>
          </a:p>
          <a:p>
            <a:r>
              <a:rPr lang="en-CA" dirty="0"/>
              <a:t>Alex Popescu, Dr. Anne B. Clark, Dr. Kiyoko M. Gotanda</a:t>
            </a:r>
            <a:endParaRPr lang="en-CA" dirty="0">
              <a:cs typeface="Calibri"/>
            </a:endParaRPr>
          </a:p>
          <a:p>
            <a:r>
              <a:rPr lang="en-CA" dirty="0"/>
              <a:t>ABS 2024</a:t>
            </a:r>
            <a:endParaRPr lang="en-CA" dirty="0">
              <a:cs typeface="Calibri"/>
            </a:endParaRPr>
          </a:p>
          <a:p>
            <a:r>
              <a:rPr lang="en-CA" dirty="0"/>
              <a:t>Brock University</a:t>
            </a:r>
            <a:endParaRPr lang="en-CA" dirty="0">
              <a:cs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07A211-F257-E4FC-C439-5434DA10CC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4403588" cy="18549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223C27-8CB5-4F27-B132-2E4DE807E10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040" b="1480"/>
          <a:stretch/>
        </p:blipFill>
        <p:spPr>
          <a:xfrm>
            <a:off x="9260678" y="0"/>
            <a:ext cx="2931322" cy="185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2081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D2B783EE-0239-4717-BBEA-8C9EAC61C8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0C7E66-2961-88C5-DE3C-6CB7A89399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45810"/>
            <a:ext cx="5120561" cy="1325563"/>
          </a:xfrm>
        </p:spPr>
        <p:txBody>
          <a:bodyPr>
            <a:normAutofit/>
          </a:bodyPr>
          <a:lstStyle/>
          <a:p>
            <a:r>
              <a:rPr lang="en-CA" dirty="0"/>
              <a:t>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91407C-ACFD-E1B8-E299-8B5A2AA9E8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5092194" cy="435133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CA" dirty="0"/>
              <a:t>Testing sites were selected through a community science initiative</a:t>
            </a:r>
            <a:r>
              <a:rPr lang="fr-CA" dirty="0">
                <a:cs typeface="Calibri"/>
              </a:rPr>
              <a:t>: </a:t>
            </a:r>
            <a:r>
              <a:rPr lang="fr-CA" dirty="0" err="1">
                <a:cs typeface="Calibri"/>
              </a:rPr>
              <a:t>Crowkémon</a:t>
            </a:r>
            <a:r>
              <a:rPr lang="fr-CA" dirty="0">
                <a:cs typeface="Calibri"/>
              </a:rPr>
              <a:t> Go</a:t>
            </a:r>
            <a:endParaRPr lang="fr-CA" dirty="0"/>
          </a:p>
          <a:p>
            <a:pPr marL="0" indent="0">
              <a:buNone/>
            </a:pPr>
            <a:endParaRPr lang="fr-CA" dirty="0">
              <a:cs typeface="Calibri"/>
            </a:endParaRPr>
          </a:p>
          <a:p>
            <a:pPr marL="0" indent="0">
              <a:buNone/>
            </a:pPr>
            <a:endParaRPr lang="fr-CA" dirty="0">
              <a:cs typeface="Calibri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7B99495-F43F-4D80-A44F-2CB4764EB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20569" y="1364732"/>
            <a:ext cx="947488" cy="92178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06535571-4137-1FDA-D25D-650B65044E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06" r="264" b="2"/>
          <a:stretch/>
        </p:blipFill>
        <p:spPr>
          <a:xfrm flipH="1">
            <a:off x="7901259" y="2727729"/>
            <a:ext cx="4290741" cy="4130271"/>
          </a:xfrm>
          <a:custGeom>
            <a:avLst/>
            <a:gdLst/>
            <a:ahLst/>
            <a:cxnLst/>
            <a:rect l="l" t="t" r="r" b="b"/>
            <a:pathLst>
              <a:path w="4290741" h="4130271">
                <a:moveTo>
                  <a:pt x="2503809" y="0"/>
                </a:moveTo>
                <a:cubicBezTo>
                  <a:pt x="3157405" y="0"/>
                  <a:pt x="3752509" y="250434"/>
                  <a:pt x="4198398" y="660580"/>
                </a:cubicBezTo>
                <a:lnTo>
                  <a:pt x="4290741" y="751286"/>
                </a:lnTo>
                <a:lnTo>
                  <a:pt x="4290741" y="4130271"/>
                </a:lnTo>
                <a:lnTo>
                  <a:pt x="604508" y="4130271"/>
                </a:lnTo>
                <a:lnTo>
                  <a:pt x="461940" y="3953232"/>
                </a:lnTo>
                <a:cubicBezTo>
                  <a:pt x="171051" y="3544183"/>
                  <a:pt x="0" y="3043971"/>
                  <a:pt x="0" y="2503809"/>
                </a:cubicBezTo>
                <a:cubicBezTo>
                  <a:pt x="0" y="1120992"/>
                  <a:pt x="1120992" y="0"/>
                  <a:pt x="2503809" y="0"/>
                </a:cubicBezTo>
                <a:close/>
              </a:path>
            </a:pathLst>
          </a:custGeom>
        </p:spPr>
      </p:pic>
      <p:sp>
        <p:nvSpPr>
          <p:cNvPr id="15" name="Arc 14">
            <a:extLst>
              <a:ext uri="{FF2B5EF4-FFF2-40B4-BE49-F238E27FC236}">
                <a16:creationId xmlns:a16="http://schemas.microsoft.com/office/drawing/2014/main" id="{70BEB1E7-2F88-40BC-B73D-42E5B6F80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4759070" flipV="1">
            <a:off x="6034138" y="-673140"/>
            <a:ext cx="4021193" cy="4021193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A7EF032-000F-42C1-8016-A3521DAE394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2426" r="-3" b="1457"/>
          <a:stretch/>
        </p:blipFill>
        <p:spPr>
          <a:xfrm>
            <a:off x="6261607" y="1"/>
            <a:ext cx="3519312" cy="3007909"/>
          </a:xfrm>
          <a:custGeom>
            <a:avLst/>
            <a:gdLst/>
            <a:ahLst/>
            <a:cxnLst/>
            <a:rect l="l" t="t" r="r" b="b"/>
            <a:pathLst>
              <a:path w="3519312" h="3007909">
                <a:moveTo>
                  <a:pt x="519780" y="0"/>
                </a:moveTo>
                <a:lnTo>
                  <a:pt x="2999532" y="0"/>
                </a:lnTo>
                <a:lnTo>
                  <a:pt x="3003921" y="3989"/>
                </a:lnTo>
                <a:cubicBezTo>
                  <a:pt x="3322356" y="322424"/>
                  <a:pt x="3519312" y="762338"/>
                  <a:pt x="3519312" y="1248253"/>
                </a:cubicBezTo>
                <a:cubicBezTo>
                  <a:pt x="3519312" y="2220084"/>
                  <a:pt x="2731487" y="3007909"/>
                  <a:pt x="1759656" y="3007909"/>
                </a:cubicBezTo>
                <a:cubicBezTo>
                  <a:pt x="787826" y="3007909"/>
                  <a:pt x="0" y="2220084"/>
                  <a:pt x="0" y="1248253"/>
                </a:cubicBezTo>
                <a:cubicBezTo>
                  <a:pt x="0" y="762338"/>
                  <a:pt x="196957" y="322424"/>
                  <a:pt x="515392" y="3989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6218100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B4691B-1030-7806-5A7D-EA9D84C25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CA" sz="5000"/>
              <a:t>Crowkemon Go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73F863-DB3B-098E-A036-BCDA6B3BE9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CA" sz="2200" dirty="0"/>
              <a:t>Started in Jan 2022</a:t>
            </a:r>
          </a:p>
          <a:p>
            <a:pPr marL="0" indent="0">
              <a:buNone/>
            </a:pPr>
            <a:r>
              <a:rPr lang="en-CA" sz="2200" dirty="0"/>
              <a:t>Participants across the Niagara region were invited to mark the locations of crows.</a:t>
            </a:r>
          </a:p>
          <a:p>
            <a:pPr marL="0" indent="0">
              <a:buNone/>
            </a:pPr>
            <a:endParaRPr lang="en-CA" sz="2200" dirty="0"/>
          </a:p>
          <a:p>
            <a:pPr marL="0" indent="0">
              <a:buNone/>
            </a:pPr>
            <a:endParaRPr lang="en-CA" sz="2200" dirty="0"/>
          </a:p>
        </p:txBody>
      </p:sp>
      <p:pic>
        <p:nvPicPr>
          <p:cNvPr id="4" name="Picture 3" descr="Shape&#10;&#10;Description automatically generated with medium confidence">
            <a:extLst>
              <a:ext uri="{FF2B5EF4-FFF2-40B4-BE49-F238E27FC236}">
                <a16:creationId xmlns:a16="http://schemas.microsoft.com/office/drawing/2014/main" id="{E3DC3528-6AC6-902E-6643-21A00ECCCA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4167" y="640080"/>
            <a:ext cx="6843977" cy="557784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F879EF2-E3E5-B2BF-0DE9-B5BE321F55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6235" y="4512564"/>
            <a:ext cx="2171698" cy="2059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0119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D2B783EE-0239-4717-BBEA-8C9EAC61C8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0C7E66-2961-88C5-DE3C-6CB7A89399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45810"/>
            <a:ext cx="5120561" cy="1325563"/>
          </a:xfrm>
        </p:spPr>
        <p:txBody>
          <a:bodyPr>
            <a:normAutofit/>
          </a:bodyPr>
          <a:lstStyle/>
          <a:p>
            <a:r>
              <a:rPr lang="en-CA" dirty="0"/>
              <a:t>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91407C-ACFD-E1B8-E299-8B5A2AA9E8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5092194" cy="435133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CA" dirty="0"/>
              <a:t>Testing sites were selected through a community science initiative</a:t>
            </a:r>
            <a:r>
              <a:rPr lang="fr-CA" dirty="0">
                <a:cs typeface="Calibri"/>
              </a:rPr>
              <a:t>: </a:t>
            </a:r>
            <a:r>
              <a:rPr lang="fr-CA" dirty="0" err="1">
                <a:cs typeface="Calibri"/>
              </a:rPr>
              <a:t>Crowkémon</a:t>
            </a:r>
            <a:r>
              <a:rPr lang="fr-CA" dirty="0">
                <a:cs typeface="Calibri"/>
              </a:rPr>
              <a:t> Go</a:t>
            </a:r>
            <a:endParaRPr lang="en-CA" dirty="0"/>
          </a:p>
          <a:p>
            <a:r>
              <a:rPr lang="en-CA" dirty="0"/>
              <a:t>Foraging bouts were video recorded from a distance and coded at a later date</a:t>
            </a:r>
          </a:p>
          <a:p>
            <a:pPr marL="0" indent="0">
              <a:buNone/>
            </a:pPr>
            <a:endParaRPr lang="fr-CA" dirty="0">
              <a:cs typeface="Calibri"/>
            </a:endParaRPr>
          </a:p>
          <a:p>
            <a:pPr marL="0" indent="0">
              <a:buNone/>
            </a:pPr>
            <a:endParaRPr lang="fr-CA" dirty="0">
              <a:cs typeface="Calibri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7B99495-F43F-4D80-A44F-2CB4764EB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20569" y="1364732"/>
            <a:ext cx="947488" cy="92178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06535571-4137-1FDA-D25D-650B65044E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06" r="264" b="2"/>
          <a:stretch/>
        </p:blipFill>
        <p:spPr>
          <a:xfrm flipH="1">
            <a:off x="7901259" y="2727729"/>
            <a:ext cx="4290741" cy="4130271"/>
          </a:xfrm>
          <a:custGeom>
            <a:avLst/>
            <a:gdLst/>
            <a:ahLst/>
            <a:cxnLst/>
            <a:rect l="l" t="t" r="r" b="b"/>
            <a:pathLst>
              <a:path w="4290741" h="4130271">
                <a:moveTo>
                  <a:pt x="2503809" y="0"/>
                </a:moveTo>
                <a:cubicBezTo>
                  <a:pt x="3157405" y="0"/>
                  <a:pt x="3752509" y="250434"/>
                  <a:pt x="4198398" y="660580"/>
                </a:cubicBezTo>
                <a:lnTo>
                  <a:pt x="4290741" y="751286"/>
                </a:lnTo>
                <a:lnTo>
                  <a:pt x="4290741" y="4130271"/>
                </a:lnTo>
                <a:lnTo>
                  <a:pt x="604508" y="4130271"/>
                </a:lnTo>
                <a:lnTo>
                  <a:pt x="461940" y="3953232"/>
                </a:lnTo>
                <a:cubicBezTo>
                  <a:pt x="171051" y="3544183"/>
                  <a:pt x="0" y="3043971"/>
                  <a:pt x="0" y="2503809"/>
                </a:cubicBezTo>
                <a:cubicBezTo>
                  <a:pt x="0" y="1120992"/>
                  <a:pt x="1120992" y="0"/>
                  <a:pt x="2503809" y="0"/>
                </a:cubicBezTo>
                <a:close/>
              </a:path>
            </a:pathLst>
          </a:custGeom>
        </p:spPr>
      </p:pic>
      <p:sp>
        <p:nvSpPr>
          <p:cNvPr id="15" name="Arc 14">
            <a:extLst>
              <a:ext uri="{FF2B5EF4-FFF2-40B4-BE49-F238E27FC236}">
                <a16:creationId xmlns:a16="http://schemas.microsoft.com/office/drawing/2014/main" id="{70BEB1E7-2F88-40BC-B73D-42E5B6F80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4759070" flipV="1">
            <a:off x="6034138" y="-673140"/>
            <a:ext cx="4021193" cy="4021193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A7EF032-000F-42C1-8016-A3521DAE394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2426" r="-3" b="1457"/>
          <a:stretch/>
        </p:blipFill>
        <p:spPr>
          <a:xfrm>
            <a:off x="6261607" y="1"/>
            <a:ext cx="3519312" cy="3007909"/>
          </a:xfrm>
          <a:custGeom>
            <a:avLst/>
            <a:gdLst/>
            <a:ahLst/>
            <a:cxnLst/>
            <a:rect l="l" t="t" r="r" b="b"/>
            <a:pathLst>
              <a:path w="3519312" h="3007909">
                <a:moveTo>
                  <a:pt x="519780" y="0"/>
                </a:moveTo>
                <a:lnTo>
                  <a:pt x="2999532" y="0"/>
                </a:lnTo>
                <a:lnTo>
                  <a:pt x="3003921" y="3989"/>
                </a:lnTo>
                <a:cubicBezTo>
                  <a:pt x="3322356" y="322424"/>
                  <a:pt x="3519312" y="762338"/>
                  <a:pt x="3519312" y="1248253"/>
                </a:cubicBezTo>
                <a:cubicBezTo>
                  <a:pt x="3519312" y="2220084"/>
                  <a:pt x="2731487" y="3007909"/>
                  <a:pt x="1759656" y="3007909"/>
                </a:cubicBezTo>
                <a:cubicBezTo>
                  <a:pt x="787826" y="3007909"/>
                  <a:pt x="0" y="2220084"/>
                  <a:pt x="0" y="1248253"/>
                </a:cubicBezTo>
                <a:cubicBezTo>
                  <a:pt x="0" y="762338"/>
                  <a:pt x="196957" y="322424"/>
                  <a:pt x="515392" y="3989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7340166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F0DC097-6BFA-5F84-3C38-F1E3AB0683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4327052" y="245187"/>
            <a:ext cx="3685679" cy="817787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0C7E66-2961-88C5-DE3C-6CB7A89399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2326"/>
            <a:ext cx="10515600" cy="1120028"/>
          </a:xfrm>
        </p:spPr>
        <p:txBody>
          <a:bodyPr/>
          <a:lstStyle/>
          <a:p>
            <a:r>
              <a:rPr lang="en-CA" dirty="0"/>
              <a:t>Methods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829D5B-E8FD-991B-0ABA-0311A4BB70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673" t="91264" r="42258" b="2613"/>
          <a:stretch/>
        </p:blipFill>
        <p:spPr>
          <a:xfrm rot="10800000">
            <a:off x="2205503" y="4123588"/>
            <a:ext cx="555462" cy="535709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A28E47D2-9F65-1E0A-4854-BA7A455639C0}"/>
              </a:ext>
            </a:extLst>
          </p:cNvPr>
          <p:cNvGrpSpPr/>
          <p:nvPr/>
        </p:nvGrpSpPr>
        <p:grpSpPr>
          <a:xfrm>
            <a:off x="7362706" y="1704870"/>
            <a:ext cx="2084277" cy="786413"/>
            <a:chOff x="7362706" y="1704870"/>
            <a:chExt cx="2084277" cy="78641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0B07674-8783-0D3F-7A8B-C758AC0ADC1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560293" y="1704870"/>
              <a:ext cx="816429" cy="786413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CFD23E6-A081-9093-AFC5-E77B306B0AD8}"/>
                </a:ext>
              </a:extLst>
            </p:cNvPr>
            <p:cNvSpPr txBox="1"/>
            <p:nvPr/>
          </p:nvSpPr>
          <p:spPr>
            <a:xfrm>
              <a:off x="7362706" y="1836466"/>
              <a:ext cx="2084277" cy="52322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CA" sz="2800" dirty="0"/>
                <a:t>Alert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A902402-BC07-DDB7-7DE0-B8397E2BCC1D}"/>
              </a:ext>
            </a:extLst>
          </p:cNvPr>
          <p:cNvGrpSpPr/>
          <p:nvPr/>
        </p:nvGrpSpPr>
        <p:grpSpPr>
          <a:xfrm>
            <a:off x="4334251" y="2359686"/>
            <a:ext cx="2429661" cy="852404"/>
            <a:chOff x="4392386" y="2378019"/>
            <a:chExt cx="2429661" cy="85240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7990FAA-37DF-91B4-FEC0-6755C758FB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8367"/>
            <a:stretch/>
          </p:blipFill>
          <p:spPr>
            <a:xfrm>
              <a:off x="5753257" y="2491283"/>
              <a:ext cx="1068790" cy="73914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A778F2B-0B37-A663-7051-27AC921B718E}"/>
                </a:ext>
              </a:extLst>
            </p:cNvPr>
            <p:cNvSpPr txBox="1"/>
            <p:nvPr/>
          </p:nvSpPr>
          <p:spPr>
            <a:xfrm>
              <a:off x="4392386" y="2378019"/>
              <a:ext cx="2151298" cy="52322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fr-CA" sz="2800" dirty="0"/>
                <a:t>Moving</a:t>
              </a:r>
              <a:endParaRPr lang="fr-CA" sz="2800" dirty="0">
                <a:cs typeface="Calibri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2D99EC8-FA42-0FBB-23DA-1E995958AA72}"/>
              </a:ext>
            </a:extLst>
          </p:cNvPr>
          <p:cNvGrpSpPr/>
          <p:nvPr/>
        </p:nvGrpSpPr>
        <p:grpSpPr>
          <a:xfrm>
            <a:off x="1763486" y="3001421"/>
            <a:ext cx="2016000" cy="1122167"/>
            <a:chOff x="1763486" y="3001421"/>
            <a:chExt cx="2016000" cy="1122167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00BA0D0-1A95-CAA4-B8D2-789099E6133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963056" y="3550350"/>
              <a:ext cx="816430" cy="573238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E318457-5AFD-8FB2-3EA8-6CB544600167}"/>
                </a:ext>
              </a:extLst>
            </p:cNvPr>
            <p:cNvSpPr txBox="1"/>
            <p:nvPr/>
          </p:nvSpPr>
          <p:spPr>
            <a:xfrm>
              <a:off x="1763486" y="3001421"/>
              <a:ext cx="1779810" cy="52322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fr-CA" sz="2800" dirty="0" err="1"/>
                <a:t>Foraging</a:t>
              </a:r>
              <a:endParaRPr lang="fr-CA" sz="2800" dirty="0">
                <a:cs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6031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DBF90-B2E3-8B1B-4A7B-49A3C4E89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B6FFE2-E3A2-5F56-7DED-7F0EA4ABF1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2240"/>
            <a:ext cx="10515600" cy="476472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fr-CA" dirty="0" err="1"/>
              <a:t>Three</a:t>
            </a:r>
            <a:r>
              <a:rPr lang="fr-CA" dirty="0"/>
              <a:t> </a:t>
            </a:r>
            <a:r>
              <a:rPr lang="fr-CA" dirty="0" err="1"/>
              <a:t>measurements</a:t>
            </a:r>
            <a:r>
              <a:rPr lang="fr-CA" dirty="0"/>
              <a:t>:</a:t>
            </a:r>
            <a:endParaRPr lang="fr-CA" dirty="0">
              <a:cs typeface="Calibri"/>
            </a:endParaRPr>
          </a:p>
          <a:p>
            <a:r>
              <a:rPr lang="fr-CA" dirty="0"/>
              <a:t>The proportion of ‘</a:t>
            </a:r>
            <a:r>
              <a:rPr lang="fr-CA" dirty="0" err="1"/>
              <a:t>foraging</a:t>
            </a:r>
            <a:r>
              <a:rPr lang="fr-CA" dirty="0"/>
              <a:t> time’ </a:t>
            </a:r>
            <a:r>
              <a:rPr lang="fr-CA" dirty="0" err="1"/>
              <a:t>allocated</a:t>
            </a:r>
            <a:r>
              <a:rPr lang="fr-CA" dirty="0"/>
              <a:t> to </a:t>
            </a:r>
            <a:r>
              <a:rPr lang="fr-CA" dirty="0" err="1"/>
              <a:t>each</a:t>
            </a:r>
            <a:r>
              <a:rPr lang="fr-CA" dirty="0"/>
              <a:t> </a:t>
            </a:r>
            <a:r>
              <a:rPr lang="fr-CA" dirty="0" err="1"/>
              <a:t>behavior</a:t>
            </a:r>
            <a:endParaRPr lang="fr-CA" dirty="0"/>
          </a:p>
          <a:p>
            <a:r>
              <a:rPr lang="fr-CA" dirty="0">
                <a:cs typeface="Calibri"/>
              </a:rPr>
              <a:t>Duration of </a:t>
            </a:r>
            <a:r>
              <a:rPr lang="fr-CA" dirty="0" err="1">
                <a:cs typeface="Calibri"/>
              </a:rPr>
              <a:t>behavioral</a:t>
            </a:r>
            <a:r>
              <a:rPr lang="fr-CA" dirty="0">
                <a:cs typeface="Calibri"/>
              </a:rPr>
              <a:t> instances</a:t>
            </a:r>
          </a:p>
          <a:p>
            <a:r>
              <a:rPr lang="fr-CA" dirty="0"/>
              <a:t>Peck rate</a:t>
            </a:r>
            <a:endParaRPr lang="fr-CA" dirty="0">
              <a:cs typeface="Calibri"/>
            </a:endParaRPr>
          </a:p>
          <a:p>
            <a:pPr marL="0" indent="0">
              <a:buNone/>
            </a:pPr>
            <a:endParaRPr lang="fr-CA" dirty="0">
              <a:cs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D39164-6C24-82B1-7810-27F5658B67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8069" y="3429000"/>
            <a:ext cx="7175862" cy="28776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FA57810-D2AC-E6B6-C631-D2874ED81BFD}"/>
              </a:ext>
            </a:extLst>
          </p:cNvPr>
          <p:cNvSpPr txBox="1"/>
          <p:nvPr/>
        </p:nvSpPr>
        <p:spPr>
          <a:xfrm>
            <a:off x="1305121" y="4001294"/>
            <a:ext cx="1533329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CA" dirty="0" err="1">
                <a:cs typeface="Calibri"/>
              </a:rPr>
              <a:t>Foraging</a:t>
            </a:r>
            <a:endParaRPr lang="fr-CA" dirty="0">
              <a:cs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25F26E-3755-2607-6402-C2F9DBDE398A}"/>
              </a:ext>
            </a:extLst>
          </p:cNvPr>
          <p:cNvSpPr txBox="1"/>
          <p:nvPr/>
        </p:nvSpPr>
        <p:spPr>
          <a:xfrm>
            <a:off x="1305120" y="4608672"/>
            <a:ext cx="1533328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CA" dirty="0"/>
              <a:t>Alert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927829-BC1B-7316-0DB0-DADEC277682D}"/>
              </a:ext>
            </a:extLst>
          </p:cNvPr>
          <p:cNvSpPr txBox="1"/>
          <p:nvPr/>
        </p:nvSpPr>
        <p:spPr>
          <a:xfrm>
            <a:off x="1305121" y="5216050"/>
            <a:ext cx="1533325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CA" dirty="0">
                <a:cs typeface="Calibri"/>
              </a:rPr>
              <a:t>Moving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E8BD3A-D0FD-2A46-93D9-8378F58E7CC3}"/>
              </a:ext>
            </a:extLst>
          </p:cNvPr>
          <p:cNvSpPr txBox="1"/>
          <p:nvPr/>
        </p:nvSpPr>
        <p:spPr>
          <a:xfrm>
            <a:off x="5344563" y="3429001"/>
            <a:ext cx="1644712" cy="20144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CA" sz="12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0545D5-28AE-C481-F6E5-247E3B514B04}"/>
              </a:ext>
            </a:extLst>
          </p:cNvPr>
          <p:cNvSpPr txBox="1"/>
          <p:nvPr/>
        </p:nvSpPr>
        <p:spPr>
          <a:xfrm>
            <a:off x="2359039" y="6038464"/>
            <a:ext cx="6775908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CA" sz="8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E1AC898-F745-D6EC-9440-8B4F401647BE}"/>
              </a:ext>
            </a:extLst>
          </p:cNvPr>
          <p:cNvSpPr txBox="1"/>
          <p:nvPr/>
        </p:nvSpPr>
        <p:spPr>
          <a:xfrm>
            <a:off x="5746993" y="6057494"/>
            <a:ext cx="1265101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CA" dirty="0"/>
              <a:t>Time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C9DA549-BF7E-3AEB-A1F8-18BB5383D5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4038" y="3995317"/>
            <a:ext cx="640909" cy="450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A5303B5-910E-49A3-B1A2-C2C11E9A3E4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8367"/>
          <a:stretch/>
        </p:blipFill>
        <p:spPr>
          <a:xfrm>
            <a:off x="8452682" y="5135382"/>
            <a:ext cx="650696" cy="450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A7B30A0-7E1F-490F-9274-E98515A57C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80904" y="4505820"/>
            <a:ext cx="467176" cy="4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8026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E7B78-11D6-4FFC-B429-6C7724E01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questions</a:t>
            </a:r>
            <a:endParaRPr lang="en-CA" dirty="0"/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4162AEFD-07EE-CD49-47E8-6361B188BA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9234419"/>
              </p:ext>
            </p:extLst>
          </p:nvPr>
        </p:nvGraphicFramePr>
        <p:xfrm>
          <a:off x="838199" y="1428122"/>
          <a:ext cx="10506741" cy="50647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12069">
                  <a:extLst>
                    <a:ext uri="{9D8B030D-6E8A-4147-A177-3AD203B41FA5}">
                      <a16:colId xmlns:a16="http://schemas.microsoft.com/office/drawing/2014/main" val="1356901862"/>
                    </a:ext>
                  </a:extLst>
                </a:gridCol>
                <a:gridCol w="3497336">
                  <a:extLst>
                    <a:ext uri="{9D8B030D-6E8A-4147-A177-3AD203B41FA5}">
                      <a16:colId xmlns:a16="http://schemas.microsoft.com/office/drawing/2014/main" val="4267344834"/>
                    </a:ext>
                  </a:extLst>
                </a:gridCol>
                <a:gridCol w="3497336">
                  <a:extLst>
                    <a:ext uri="{9D8B030D-6E8A-4147-A177-3AD203B41FA5}">
                      <a16:colId xmlns:a16="http://schemas.microsoft.com/office/drawing/2014/main" val="1068335791"/>
                    </a:ext>
                  </a:extLst>
                </a:gridCol>
              </a:tblGrid>
              <a:tr h="395089"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Green Areas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Commercial Areas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4965371"/>
                  </a:ext>
                </a:extLst>
              </a:tr>
              <a:tr h="116050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Allocation of time to behaviors in foragers</a:t>
                      </a:r>
                      <a:endParaRPr lang="en-CA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rgbClr val="0070C0"/>
                          </a:solidFill>
                        </a:rPr>
                        <a:t>Foraging ↑</a:t>
                      </a:r>
                    </a:p>
                    <a:p>
                      <a:pPr algn="ctr"/>
                      <a:r>
                        <a:rPr lang="en-CA" sz="2000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Alert ↓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Foraging ↓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2000" b="1" dirty="0">
                          <a:solidFill>
                            <a:srgbClr val="0070C0"/>
                          </a:solidFill>
                        </a:rPr>
                        <a:t>Alert ↑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18644278"/>
                  </a:ext>
                </a:extLst>
              </a:tr>
              <a:tr h="11881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2000" dirty="0"/>
                        <a:t>Duration of behavioral instances</a:t>
                      </a:r>
                    </a:p>
                    <a:p>
                      <a:endParaRPr lang="en-CA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rgbClr val="0070C0"/>
                          </a:solidFill>
                        </a:rPr>
                        <a:t>Foraging ↑</a:t>
                      </a:r>
                    </a:p>
                    <a:p>
                      <a:pPr algn="ctr"/>
                      <a:r>
                        <a:rPr lang="en-CA" sz="2000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Alert ↓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Foraging ↓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2000" b="1" dirty="0">
                          <a:solidFill>
                            <a:srgbClr val="0070C0"/>
                          </a:solidFill>
                        </a:rPr>
                        <a:t>Alert ↑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59368052"/>
                  </a:ext>
                </a:extLst>
              </a:tr>
              <a:tr h="116050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2000" dirty="0"/>
                        <a:t>Foraging efficiency of foragers</a:t>
                      </a:r>
                    </a:p>
                    <a:p>
                      <a:endParaRPr lang="en-CA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Peck rate ↓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2000" b="1" dirty="0">
                          <a:solidFill>
                            <a:srgbClr val="0070C0"/>
                          </a:solidFill>
                        </a:rPr>
                        <a:t>Peck rate ↑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0502236"/>
                  </a:ext>
                </a:extLst>
              </a:tr>
              <a:tr h="1160508">
                <a:tc>
                  <a:txBody>
                    <a:bodyPr/>
                    <a:lstStyle/>
                    <a:p>
                      <a:r>
                        <a:rPr lang="en-CA" sz="2000" dirty="0"/>
                        <a:t>Likelihood of a sentinel being present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2000" b="1" dirty="0">
                          <a:solidFill>
                            <a:srgbClr val="0070C0"/>
                          </a:solidFill>
                        </a:rPr>
                        <a:t>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↓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835081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513166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raph of a bar chart&#10;&#10;Description automatically generated with medium confidence">
            <a:extLst>
              <a:ext uri="{FF2B5EF4-FFF2-40B4-BE49-F238E27FC236}">
                <a16:creationId xmlns:a16="http://schemas.microsoft.com/office/drawing/2014/main" id="{C46CDEFD-66C4-D056-796A-6AB64E5D3F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3379" y="1258274"/>
            <a:ext cx="7185178" cy="5132270"/>
          </a:xfrm>
          <a:prstGeom prst="rect">
            <a:avLst/>
          </a:prstGeom>
        </p:spPr>
      </p:pic>
      <p:pic>
        <p:nvPicPr>
          <p:cNvPr id="1028" name="Picture 4" descr="Park clipart urban park, Park urban park Transparent FREE for download ...">
            <a:extLst>
              <a:ext uri="{FF2B5EF4-FFF2-40B4-BE49-F238E27FC236}">
                <a16:creationId xmlns:a16="http://schemas.microsoft.com/office/drawing/2014/main" id="{E559B22D-BACB-4098-7CAA-855AD25D73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8276" y="-286927"/>
            <a:ext cx="1978491" cy="1603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9AA545F-A43A-7A2E-C9B6-791C8FD75B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CA" sz="5400" dirty="0"/>
              <a:t>Proportion of time</a:t>
            </a:r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A785BB2-9C7C-3EAE-2358-4C4D7EA834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113291" cy="1202649"/>
          </a:xfrm>
        </p:spPr>
        <p:txBody>
          <a:bodyPr anchor="t">
            <a:normAutofit fontScale="92500"/>
          </a:bodyPr>
          <a:lstStyle/>
          <a:p>
            <a:pPr marL="0" indent="0">
              <a:buNone/>
            </a:pPr>
            <a:r>
              <a:rPr lang="en-US" sz="2400" dirty="0"/>
              <a:t>No significant effects of generalized environment (p = 0.989)</a:t>
            </a:r>
          </a:p>
          <a:p>
            <a:pPr marL="0" indent="0">
              <a:buNone/>
            </a:pPr>
            <a:endParaRPr lang="en-US" sz="22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AE93242-D218-2D4E-4172-E20D90AB89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070"/>
          <a:stretch/>
        </p:blipFill>
        <p:spPr bwMode="auto">
          <a:xfrm>
            <a:off x="6093194" y="-25052"/>
            <a:ext cx="1428750" cy="1327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5907570-AF37-F85A-F4EF-E8611842DFC7}"/>
              </a:ext>
            </a:extLst>
          </p:cNvPr>
          <p:cNvSpPr/>
          <p:nvPr/>
        </p:nvSpPr>
        <p:spPr>
          <a:xfrm>
            <a:off x="8593315" y="1414914"/>
            <a:ext cx="2955407" cy="39650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3DF7D3E-BD30-4625-B564-68ED1B24EA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42918" y="3114589"/>
            <a:ext cx="652823" cy="62882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24A4D81-3FAD-4BA2-A91A-B9CF8726B5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72860" y="1908592"/>
            <a:ext cx="640909" cy="450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63A16A8-E868-4720-B495-1D324166242F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163" b="82469" l="10000" r="90000"/>
                    </a14:imgEffect>
                  </a14:imgLayer>
                </a14:imgProps>
              </a:ext>
            </a:extLst>
          </a:blip>
          <a:srcRect b="8367"/>
          <a:stretch/>
        </p:blipFill>
        <p:spPr>
          <a:xfrm>
            <a:off x="8263073" y="4499409"/>
            <a:ext cx="650696" cy="450000"/>
          </a:xfrm>
          <a:prstGeom prst="rect">
            <a:avLst/>
          </a:prstGeom>
        </p:spPr>
      </p:pic>
      <p:sp>
        <p:nvSpPr>
          <p:cNvPr id="3" name="Content Placeholder 8">
            <a:extLst>
              <a:ext uri="{FF2B5EF4-FFF2-40B4-BE49-F238E27FC236}">
                <a16:creationId xmlns:a16="http://schemas.microsoft.com/office/drawing/2014/main" id="{7E94E84B-FD1B-33D1-6897-91E5A5B99EB5}"/>
              </a:ext>
            </a:extLst>
          </p:cNvPr>
          <p:cNvSpPr txBox="1">
            <a:spLocks/>
          </p:cNvSpPr>
          <p:nvPr/>
        </p:nvSpPr>
        <p:spPr>
          <a:xfrm>
            <a:off x="630936" y="4119585"/>
            <a:ext cx="3429000" cy="101720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If not the proportion, could it be the duration of bouts that change?</a:t>
            </a:r>
          </a:p>
        </p:txBody>
      </p:sp>
    </p:spTree>
    <p:extLst>
      <p:ext uri="{BB962C8B-B14F-4D97-AF65-F5344CB8AC3E}">
        <p14:creationId xmlns:p14="http://schemas.microsoft.com/office/powerpoint/2010/main" val="287349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  <p:bldP spid="10" grpId="0" animBg="1"/>
      <p:bldP spid="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35DB3719-6FDC-4E5D-891D-FF40B7300F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519508-542D-CC4B-0B8B-0848406A46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CA" sz="5400" dirty="0"/>
              <a:t>Bout Duration</a:t>
            </a:r>
          </a:p>
        </p:txBody>
      </p:sp>
      <p:sp>
        <p:nvSpPr>
          <p:cNvPr id="40" name="sketch line">
            <a:extLst>
              <a:ext uri="{FF2B5EF4-FFF2-40B4-BE49-F238E27FC236}">
                <a16:creationId xmlns:a16="http://schemas.microsoft.com/office/drawing/2014/main" id="{E0CBAC23-2E3F-4A90-BA59-F8299F6A5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1865313"/>
            <a:ext cx="10424160" cy="18288"/>
          </a:xfrm>
          <a:custGeom>
            <a:avLst/>
            <a:gdLst>
              <a:gd name="connsiteX0" fmla="*/ 0 w 10424160"/>
              <a:gd name="connsiteY0" fmla="*/ 0 h 18288"/>
              <a:gd name="connsiteX1" fmla="*/ 903427 w 10424160"/>
              <a:gd name="connsiteY1" fmla="*/ 0 h 18288"/>
              <a:gd name="connsiteX2" fmla="*/ 1389888 w 10424160"/>
              <a:gd name="connsiteY2" fmla="*/ 0 h 18288"/>
              <a:gd name="connsiteX3" fmla="*/ 2189074 w 10424160"/>
              <a:gd name="connsiteY3" fmla="*/ 0 h 18288"/>
              <a:gd name="connsiteX4" fmla="*/ 2675534 w 10424160"/>
              <a:gd name="connsiteY4" fmla="*/ 0 h 18288"/>
              <a:gd name="connsiteX5" fmla="*/ 3370478 w 10424160"/>
              <a:gd name="connsiteY5" fmla="*/ 0 h 18288"/>
              <a:gd name="connsiteX6" fmla="*/ 4169664 w 10424160"/>
              <a:gd name="connsiteY6" fmla="*/ 0 h 18288"/>
              <a:gd name="connsiteX7" fmla="*/ 4551883 w 10424160"/>
              <a:gd name="connsiteY7" fmla="*/ 0 h 18288"/>
              <a:gd name="connsiteX8" fmla="*/ 4934102 w 10424160"/>
              <a:gd name="connsiteY8" fmla="*/ 0 h 18288"/>
              <a:gd name="connsiteX9" fmla="*/ 5837530 w 10424160"/>
              <a:gd name="connsiteY9" fmla="*/ 0 h 18288"/>
              <a:gd name="connsiteX10" fmla="*/ 6532474 w 10424160"/>
              <a:gd name="connsiteY10" fmla="*/ 0 h 18288"/>
              <a:gd name="connsiteX11" fmla="*/ 6914693 w 10424160"/>
              <a:gd name="connsiteY11" fmla="*/ 0 h 18288"/>
              <a:gd name="connsiteX12" fmla="*/ 7609637 w 10424160"/>
              <a:gd name="connsiteY12" fmla="*/ 0 h 18288"/>
              <a:gd name="connsiteX13" fmla="*/ 8513064 w 10424160"/>
              <a:gd name="connsiteY13" fmla="*/ 0 h 18288"/>
              <a:gd name="connsiteX14" fmla="*/ 9103766 w 10424160"/>
              <a:gd name="connsiteY14" fmla="*/ 0 h 18288"/>
              <a:gd name="connsiteX15" fmla="*/ 9694469 w 10424160"/>
              <a:gd name="connsiteY15" fmla="*/ 0 h 18288"/>
              <a:gd name="connsiteX16" fmla="*/ 10424160 w 10424160"/>
              <a:gd name="connsiteY16" fmla="*/ 0 h 18288"/>
              <a:gd name="connsiteX17" fmla="*/ 10424160 w 10424160"/>
              <a:gd name="connsiteY17" fmla="*/ 18288 h 18288"/>
              <a:gd name="connsiteX18" fmla="*/ 9729216 w 10424160"/>
              <a:gd name="connsiteY18" fmla="*/ 18288 h 18288"/>
              <a:gd name="connsiteX19" fmla="*/ 8930030 w 10424160"/>
              <a:gd name="connsiteY19" fmla="*/ 18288 h 18288"/>
              <a:gd name="connsiteX20" fmla="*/ 8130845 w 10424160"/>
              <a:gd name="connsiteY20" fmla="*/ 18288 h 18288"/>
              <a:gd name="connsiteX21" fmla="*/ 7644384 w 10424160"/>
              <a:gd name="connsiteY21" fmla="*/ 18288 h 18288"/>
              <a:gd name="connsiteX22" fmla="*/ 6740957 w 10424160"/>
              <a:gd name="connsiteY22" fmla="*/ 18288 h 18288"/>
              <a:gd name="connsiteX23" fmla="*/ 6046013 w 10424160"/>
              <a:gd name="connsiteY23" fmla="*/ 18288 h 18288"/>
              <a:gd name="connsiteX24" fmla="*/ 5663794 w 10424160"/>
              <a:gd name="connsiteY24" fmla="*/ 18288 h 18288"/>
              <a:gd name="connsiteX25" fmla="*/ 4968850 w 10424160"/>
              <a:gd name="connsiteY25" fmla="*/ 18288 h 18288"/>
              <a:gd name="connsiteX26" fmla="*/ 4378147 w 10424160"/>
              <a:gd name="connsiteY26" fmla="*/ 18288 h 18288"/>
              <a:gd name="connsiteX27" fmla="*/ 3787445 w 10424160"/>
              <a:gd name="connsiteY27" fmla="*/ 18288 h 18288"/>
              <a:gd name="connsiteX28" fmla="*/ 3196742 w 10424160"/>
              <a:gd name="connsiteY28" fmla="*/ 18288 h 18288"/>
              <a:gd name="connsiteX29" fmla="*/ 2606040 w 10424160"/>
              <a:gd name="connsiteY29" fmla="*/ 18288 h 18288"/>
              <a:gd name="connsiteX30" fmla="*/ 1806854 w 10424160"/>
              <a:gd name="connsiteY30" fmla="*/ 18288 h 18288"/>
              <a:gd name="connsiteX31" fmla="*/ 1111910 w 10424160"/>
              <a:gd name="connsiteY31" fmla="*/ 18288 h 18288"/>
              <a:gd name="connsiteX32" fmla="*/ 729691 w 10424160"/>
              <a:gd name="connsiteY32" fmla="*/ 18288 h 18288"/>
              <a:gd name="connsiteX33" fmla="*/ 0 w 10424160"/>
              <a:gd name="connsiteY33" fmla="*/ 18288 h 18288"/>
              <a:gd name="connsiteX34" fmla="*/ 0 w 10424160"/>
              <a:gd name="connsiteY34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4160" h="18288" fill="none" extrusionOk="0">
                <a:moveTo>
                  <a:pt x="0" y="0"/>
                </a:moveTo>
                <a:cubicBezTo>
                  <a:pt x="251416" y="-3874"/>
                  <a:pt x="479411" y="-20508"/>
                  <a:pt x="903427" y="0"/>
                </a:cubicBezTo>
                <a:cubicBezTo>
                  <a:pt x="1327443" y="20508"/>
                  <a:pt x="1177990" y="-7387"/>
                  <a:pt x="1389888" y="0"/>
                </a:cubicBezTo>
                <a:cubicBezTo>
                  <a:pt x="1601786" y="7387"/>
                  <a:pt x="1928602" y="-6697"/>
                  <a:pt x="2189074" y="0"/>
                </a:cubicBezTo>
                <a:cubicBezTo>
                  <a:pt x="2449546" y="6697"/>
                  <a:pt x="2440085" y="-21144"/>
                  <a:pt x="2675534" y="0"/>
                </a:cubicBezTo>
                <a:cubicBezTo>
                  <a:pt x="2910983" y="21144"/>
                  <a:pt x="3026158" y="-11124"/>
                  <a:pt x="3370478" y="0"/>
                </a:cubicBezTo>
                <a:cubicBezTo>
                  <a:pt x="3714798" y="11124"/>
                  <a:pt x="3864539" y="-10660"/>
                  <a:pt x="4169664" y="0"/>
                </a:cubicBezTo>
                <a:cubicBezTo>
                  <a:pt x="4474789" y="10660"/>
                  <a:pt x="4471218" y="16488"/>
                  <a:pt x="4551883" y="0"/>
                </a:cubicBezTo>
                <a:cubicBezTo>
                  <a:pt x="4632548" y="-16488"/>
                  <a:pt x="4786830" y="7986"/>
                  <a:pt x="4934102" y="0"/>
                </a:cubicBezTo>
                <a:cubicBezTo>
                  <a:pt x="5081374" y="-7986"/>
                  <a:pt x="5575881" y="-33003"/>
                  <a:pt x="5837530" y="0"/>
                </a:cubicBezTo>
                <a:cubicBezTo>
                  <a:pt x="6099179" y="33003"/>
                  <a:pt x="6305895" y="14170"/>
                  <a:pt x="6532474" y="0"/>
                </a:cubicBezTo>
                <a:cubicBezTo>
                  <a:pt x="6759053" y="-14170"/>
                  <a:pt x="6726707" y="16121"/>
                  <a:pt x="6914693" y="0"/>
                </a:cubicBezTo>
                <a:cubicBezTo>
                  <a:pt x="7102679" y="-16121"/>
                  <a:pt x="7397857" y="32594"/>
                  <a:pt x="7609637" y="0"/>
                </a:cubicBezTo>
                <a:cubicBezTo>
                  <a:pt x="7821417" y="-32594"/>
                  <a:pt x="8141235" y="-3745"/>
                  <a:pt x="8513064" y="0"/>
                </a:cubicBezTo>
                <a:cubicBezTo>
                  <a:pt x="8884893" y="3745"/>
                  <a:pt x="8877548" y="3359"/>
                  <a:pt x="9103766" y="0"/>
                </a:cubicBezTo>
                <a:cubicBezTo>
                  <a:pt x="9329984" y="-3359"/>
                  <a:pt x="9545570" y="-17843"/>
                  <a:pt x="9694469" y="0"/>
                </a:cubicBezTo>
                <a:cubicBezTo>
                  <a:pt x="9843368" y="17843"/>
                  <a:pt x="10162477" y="-1217"/>
                  <a:pt x="10424160" y="0"/>
                </a:cubicBezTo>
                <a:cubicBezTo>
                  <a:pt x="10424498" y="7640"/>
                  <a:pt x="10423710" y="11289"/>
                  <a:pt x="10424160" y="18288"/>
                </a:cubicBezTo>
                <a:cubicBezTo>
                  <a:pt x="10184680" y="20716"/>
                  <a:pt x="10034768" y="-9357"/>
                  <a:pt x="9729216" y="18288"/>
                </a:cubicBezTo>
                <a:cubicBezTo>
                  <a:pt x="9423664" y="45933"/>
                  <a:pt x="9309220" y="36372"/>
                  <a:pt x="8930030" y="18288"/>
                </a:cubicBezTo>
                <a:cubicBezTo>
                  <a:pt x="8550840" y="204"/>
                  <a:pt x="8513376" y="34707"/>
                  <a:pt x="8130845" y="18288"/>
                </a:cubicBezTo>
                <a:cubicBezTo>
                  <a:pt x="7748315" y="1869"/>
                  <a:pt x="7864674" y="19659"/>
                  <a:pt x="7644384" y="18288"/>
                </a:cubicBezTo>
                <a:cubicBezTo>
                  <a:pt x="7424094" y="16917"/>
                  <a:pt x="6947001" y="55680"/>
                  <a:pt x="6740957" y="18288"/>
                </a:cubicBezTo>
                <a:cubicBezTo>
                  <a:pt x="6534913" y="-19104"/>
                  <a:pt x="6313809" y="33391"/>
                  <a:pt x="6046013" y="18288"/>
                </a:cubicBezTo>
                <a:cubicBezTo>
                  <a:pt x="5778217" y="3185"/>
                  <a:pt x="5786775" y="1439"/>
                  <a:pt x="5663794" y="18288"/>
                </a:cubicBezTo>
                <a:cubicBezTo>
                  <a:pt x="5540813" y="35137"/>
                  <a:pt x="5204724" y="25434"/>
                  <a:pt x="4968850" y="18288"/>
                </a:cubicBezTo>
                <a:cubicBezTo>
                  <a:pt x="4732976" y="11142"/>
                  <a:pt x="4559928" y="34568"/>
                  <a:pt x="4378147" y="18288"/>
                </a:cubicBezTo>
                <a:cubicBezTo>
                  <a:pt x="4196366" y="2008"/>
                  <a:pt x="3992200" y="35409"/>
                  <a:pt x="3787445" y="18288"/>
                </a:cubicBezTo>
                <a:cubicBezTo>
                  <a:pt x="3582690" y="1167"/>
                  <a:pt x="3488876" y="-7583"/>
                  <a:pt x="3196742" y="18288"/>
                </a:cubicBezTo>
                <a:cubicBezTo>
                  <a:pt x="2904608" y="44159"/>
                  <a:pt x="2729828" y="45906"/>
                  <a:pt x="2606040" y="18288"/>
                </a:cubicBezTo>
                <a:cubicBezTo>
                  <a:pt x="2482252" y="-9330"/>
                  <a:pt x="2000672" y="-5498"/>
                  <a:pt x="1806854" y="18288"/>
                </a:cubicBezTo>
                <a:cubicBezTo>
                  <a:pt x="1613036" y="42074"/>
                  <a:pt x="1310933" y="-4240"/>
                  <a:pt x="1111910" y="18288"/>
                </a:cubicBezTo>
                <a:cubicBezTo>
                  <a:pt x="912887" y="40816"/>
                  <a:pt x="891560" y="1701"/>
                  <a:pt x="729691" y="18288"/>
                </a:cubicBezTo>
                <a:cubicBezTo>
                  <a:pt x="567822" y="34875"/>
                  <a:pt x="203025" y="34462"/>
                  <a:pt x="0" y="18288"/>
                </a:cubicBezTo>
                <a:cubicBezTo>
                  <a:pt x="-82" y="11708"/>
                  <a:pt x="-178" y="8956"/>
                  <a:pt x="0" y="0"/>
                </a:cubicBezTo>
                <a:close/>
              </a:path>
              <a:path w="10424160" h="18288" stroke="0" extrusionOk="0">
                <a:moveTo>
                  <a:pt x="0" y="0"/>
                </a:moveTo>
                <a:cubicBezTo>
                  <a:pt x="119910" y="17195"/>
                  <a:pt x="345032" y="1652"/>
                  <a:pt x="590702" y="0"/>
                </a:cubicBezTo>
                <a:cubicBezTo>
                  <a:pt x="836372" y="-1652"/>
                  <a:pt x="830717" y="-10944"/>
                  <a:pt x="972922" y="0"/>
                </a:cubicBezTo>
                <a:cubicBezTo>
                  <a:pt x="1115127" y="10944"/>
                  <a:pt x="1638708" y="17269"/>
                  <a:pt x="1876349" y="0"/>
                </a:cubicBezTo>
                <a:cubicBezTo>
                  <a:pt x="2113990" y="-17269"/>
                  <a:pt x="2263529" y="27642"/>
                  <a:pt x="2467051" y="0"/>
                </a:cubicBezTo>
                <a:cubicBezTo>
                  <a:pt x="2670573" y="-27642"/>
                  <a:pt x="2867743" y="-1552"/>
                  <a:pt x="3057754" y="0"/>
                </a:cubicBezTo>
                <a:cubicBezTo>
                  <a:pt x="3247765" y="1552"/>
                  <a:pt x="3729099" y="45169"/>
                  <a:pt x="3961181" y="0"/>
                </a:cubicBezTo>
                <a:cubicBezTo>
                  <a:pt x="4193263" y="-45169"/>
                  <a:pt x="4313735" y="4067"/>
                  <a:pt x="4447642" y="0"/>
                </a:cubicBezTo>
                <a:cubicBezTo>
                  <a:pt x="4581549" y="-4067"/>
                  <a:pt x="5123626" y="11867"/>
                  <a:pt x="5351069" y="0"/>
                </a:cubicBezTo>
                <a:cubicBezTo>
                  <a:pt x="5578512" y="-11867"/>
                  <a:pt x="6044105" y="-19983"/>
                  <a:pt x="6254496" y="0"/>
                </a:cubicBezTo>
                <a:cubicBezTo>
                  <a:pt x="6464887" y="19983"/>
                  <a:pt x="6664731" y="4232"/>
                  <a:pt x="6949440" y="0"/>
                </a:cubicBezTo>
                <a:cubicBezTo>
                  <a:pt x="7234149" y="-4232"/>
                  <a:pt x="7497205" y="28731"/>
                  <a:pt x="7852867" y="0"/>
                </a:cubicBezTo>
                <a:cubicBezTo>
                  <a:pt x="8208529" y="-28731"/>
                  <a:pt x="8287556" y="2616"/>
                  <a:pt x="8443570" y="0"/>
                </a:cubicBezTo>
                <a:cubicBezTo>
                  <a:pt x="8599584" y="-2616"/>
                  <a:pt x="8871283" y="-14113"/>
                  <a:pt x="9034272" y="0"/>
                </a:cubicBezTo>
                <a:cubicBezTo>
                  <a:pt x="9197261" y="14113"/>
                  <a:pt x="9604978" y="-35623"/>
                  <a:pt x="9833458" y="0"/>
                </a:cubicBezTo>
                <a:cubicBezTo>
                  <a:pt x="10061938" y="35623"/>
                  <a:pt x="10231944" y="-8194"/>
                  <a:pt x="10424160" y="0"/>
                </a:cubicBezTo>
                <a:cubicBezTo>
                  <a:pt x="10424285" y="4395"/>
                  <a:pt x="10424085" y="9776"/>
                  <a:pt x="10424160" y="18288"/>
                </a:cubicBezTo>
                <a:cubicBezTo>
                  <a:pt x="10058736" y="-5772"/>
                  <a:pt x="9942989" y="-18764"/>
                  <a:pt x="9624974" y="18288"/>
                </a:cubicBezTo>
                <a:cubicBezTo>
                  <a:pt x="9306959" y="55340"/>
                  <a:pt x="9229263" y="24995"/>
                  <a:pt x="8930030" y="18288"/>
                </a:cubicBezTo>
                <a:cubicBezTo>
                  <a:pt x="8630797" y="11581"/>
                  <a:pt x="8647263" y="10931"/>
                  <a:pt x="8547811" y="18288"/>
                </a:cubicBezTo>
                <a:cubicBezTo>
                  <a:pt x="8448359" y="25645"/>
                  <a:pt x="8173221" y="219"/>
                  <a:pt x="8061350" y="18288"/>
                </a:cubicBezTo>
                <a:cubicBezTo>
                  <a:pt x="7949479" y="36357"/>
                  <a:pt x="7437002" y="17516"/>
                  <a:pt x="7157923" y="18288"/>
                </a:cubicBezTo>
                <a:cubicBezTo>
                  <a:pt x="6878844" y="19060"/>
                  <a:pt x="6610241" y="8864"/>
                  <a:pt x="6462979" y="18288"/>
                </a:cubicBezTo>
                <a:cubicBezTo>
                  <a:pt x="6315717" y="27712"/>
                  <a:pt x="6124879" y="4989"/>
                  <a:pt x="5976518" y="18288"/>
                </a:cubicBezTo>
                <a:cubicBezTo>
                  <a:pt x="5828157" y="31587"/>
                  <a:pt x="5566880" y="7112"/>
                  <a:pt x="5281574" y="18288"/>
                </a:cubicBezTo>
                <a:cubicBezTo>
                  <a:pt x="4996268" y="29464"/>
                  <a:pt x="5085614" y="20493"/>
                  <a:pt x="4899355" y="18288"/>
                </a:cubicBezTo>
                <a:cubicBezTo>
                  <a:pt x="4713096" y="16083"/>
                  <a:pt x="4606138" y="34359"/>
                  <a:pt x="4517136" y="18288"/>
                </a:cubicBezTo>
                <a:cubicBezTo>
                  <a:pt x="4428134" y="2217"/>
                  <a:pt x="4125335" y="52414"/>
                  <a:pt x="3822192" y="18288"/>
                </a:cubicBezTo>
                <a:cubicBezTo>
                  <a:pt x="3519049" y="-15838"/>
                  <a:pt x="3453132" y="3859"/>
                  <a:pt x="3335731" y="18288"/>
                </a:cubicBezTo>
                <a:cubicBezTo>
                  <a:pt x="3218330" y="32717"/>
                  <a:pt x="2718749" y="-13936"/>
                  <a:pt x="2536546" y="18288"/>
                </a:cubicBezTo>
                <a:cubicBezTo>
                  <a:pt x="2354343" y="50512"/>
                  <a:pt x="2190669" y="3238"/>
                  <a:pt x="2050085" y="18288"/>
                </a:cubicBezTo>
                <a:cubicBezTo>
                  <a:pt x="1909501" y="33338"/>
                  <a:pt x="1520975" y="3062"/>
                  <a:pt x="1250899" y="18288"/>
                </a:cubicBezTo>
                <a:cubicBezTo>
                  <a:pt x="980823" y="33514"/>
                  <a:pt x="992936" y="28036"/>
                  <a:pt x="868680" y="18288"/>
                </a:cubicBezTo>
                <a:cubicBezTo>
                  <a:pt x="744424" y="8540"/>
                  <a:pt x="230364" y="33365"/>
                  <a:pt x="0" y="18288"/>
                </a:cubicBezTo>
                <a:cubicBezTo>
                  <a:pt x="-504" y="12101"/>
                  <a:pt x="-591" y="7719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utoShape 6">
            <a:extLst>
              <a:ext uri="{FF2B5EF4-FFF2-40B4-BE49-F238E27FC236}">
                <a16:creationId xmlns:a16="http://schemas.microsoft.com/office/drawing/2014/main" id="{E3EE8FC4-BEA5-8EA7-1AC0-8B8FBD80CFD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50D00C3-477B-1722-D13C-AE3F243A6D25}"/>
              </a:ext>
            </a:extLst>
          </p:cNvPr>
          <p:cNvSpPr/>
          <p:nvPr/>
        </p:nvSpPr>
        <p:spPr>
          <a:xfrm>
            <a:off x="6412892" y="2649694"/>
            <a:ext cx="312448" cy="1301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3EA9783-6168-E230-B85D-0BFA2A26BEB6}"/>
              </a:ext>
            </a:extLst>
          </p:cNvPr>
          <p:cNvSpPr/>
          <p:nvPr/>
        </p:nvSpPr>
        <p:spPr>
          <a:xfrm>
            <a:off x="9255733" y="2688394"/>
            <a:ext cx="289585" cy="914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7100054-BA0B-F374-3B1A-D5D85F3BB085}"/>
              </a:ext>
            </a:extLst>
          </p:cNvPr>
          <p:cNvSpPr txBox="1"/>
          <p:nvPr/>
        </p:nvSpPr>
        <p:spPr>
          <a:xfrm>
            <a:off x="838200" y="2404649"/>
            <a:ext cx="3872411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731520">
              <a:spcAft>
                <a:spcPts val="600"/>
              </a:spcAft>
            </a:pPr>
            <a:r>
              <a:rPr lang="en-CA" sz="2400" u="sng" kern="1200" dirty="0">
                <a:solidFill>
                  <a:schemeClr val="tx1"/>
                </a:solidFill>
              </a:rPr>
              <a:t>Foraging:</a:t>
            </a:r>
          </a:p>
          <a:p>
            <a:pPr defTabSz="731520">
              <a:spcAft>
                <a:spcPts val="600"/>
              </a:spcAft>
            </a:pPr>
            <a:r>
              <a:rPr lang="en-CA" sz="2400" kern="1200" dirty="0">
                <a:solidFill>
                  <a:schemeClr val="tx1"/>
                </a:solidFill>
              </a:rPr>
              <a:t>- Increased duration in green areas (p=&lt;0.001)</a:t>
            </a:r>
            <a:endParaRPr lang="en-CA" sz="24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F60271E-2995-FCE0-6562-3B6FCBA072C8}"/>
              </a:ext>
            </a:extLst>
          </p:cNvPr>
          <p:cNvSpPr txBox="1"/>
          <p:nvPr/>
        </p:nvSpPr>
        <p:spPr>
          <a:xfrm>
            <a:off x="838199" y="4202970"/>
            <a:ext cx="3872411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731520">
              <a:spcAft>
                <a:spcPts val="600"/>
              </a:spcAft>
            </a:pPr>
            <a:r>
              <a:rPr lang="en-CA" sz="2400" u="sng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Alert:</a:t>
            </a:r>
            <a:endParaRPr lang="en-CA" sz="24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defTabSz="731520">
              <a:spcAft>
                <a:spcPts val="600"/>
              </a:spcAft>
            </a:pPr>
            <a:r>
              <a:rPr lang="en-CA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 No effect of generalized environment (p=0.965)</a:t>
            </a:r>
          </a:p>
          <a:p>
            <a:pPr>
              <a:spcAft>
                <a:spcPts val="600"/>
              </a:spcAft>
            </a:pPr>
            <a:endParaRPr lang="en-CA" sz="2200" dirty="0">
              <a:solidFill>
                <a:srgbClr val="FF0000"/>
              </a:solidFill>
            </a:endParaRPr>
          </a:p>
        </p:txBody>
      </p:sp>
      <p:pic>
        <p:nvPicPr>
          <p:cNvPr id="31" name="Picture 30" descr="A screenshot of a graph&#10;&#10;Description automatically generated">
            <a:extLst>
              <a:ext uri="{FF2B5EF4-FFF2-40B4-BE49-F238E27FC236}">
                <a16:creationId xmlns:a16="http://schemas.microsoft.com/office/drawing/2014/main" id="{5ABB8576-39E0-973C-C986-A72668A998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9188" y="2228087"/>
            <a:ext cx="5528427" cy="3948876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6211E636-C544-B221-5BD7-2771552C2D68}"/>
              </a:ext>
            </a:extLst>
          </p:cNvPr>
          <p:cNvSpPr/>
          <p:nvPr/>
        </p:nvSpPr>
        <p:spPr>
          <a:xfrm>
            <a:off x="6412892" y="2649694"/>
            <a:ext cx="1302045" cy="30437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506783D-C19C-0B14-E711-8AABA9758870}"/>
              </a:ext>
            </a:extLst>
          </p:cNvPr>
          <p:cNvSpPr/>
          <p:nvPr/>
        </p:nvSpPr>
        <p:spPr>
          <a:xfrm>
            <a:off x="9065542" y="2825859"/>
            <a:ext cx="1302045" cy="30437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8546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  <p:bldP spid="32" grpId="0" animBg="1"/>
      <p:bldP spid="3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35DB3719-6FDC-4E5D-891D-FF40B7300F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519508-542D-CC4B-0B8B-0848406A46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CA" sz="5400"/>
              <a:t>Foraging</a:t>
            </a:r>
          </a:p>
        </p:txBody>
      </p:sp>
      <p:sp>
        <p:nvSpPr>
          <p:cNvPr id="30" name="sketch line">
            <a:extLst>
              <a:ext uri="{FF2B5EF4-FFF2-40B4-BE49-F238E27FC236}">
                <a16:creationId xmlns:a16="http://schemas.microsoft.com/office/drawing/2014/main" id="{E0CBAC23-2E3F-4A90-BA59-F8299F6A5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1865313"/>
            <a:ext cx="10424160" cy="18288"/>
          </a:xfrm>
          <a:custGeom>
            <a:avLst/>
            <a:gdLst>
              <a:gd name="connsiteX0" fmla="*/ 0 w 10424160"/>
              <a:gd name="connsiteY0" fmla="*/ 0 h 18288"/>
              <a:gd name="connsiteX1" fmla="*/ 903427 w 10424160"/>
              <a:gd name="connsiteY1" fmla="*/ 0 h 18288"/>
              <a:gd name="connsiteX2" fmla="*/ 1389888 w 10424160"/>
              <a:gd name="connsiteY2" fmla="*/ 0 h 18288"/>
              <a:gd name="connsiteX3" fmla="*/ 2189074 w 10424160"/>
              <a:gd name="connsiteY3" fmla="*/ 0 h 18288"/>
              <a:gd name="connsiteX4" fmla="*/ 2675534 w 10424160"/>
              <a:gd name="connsiteY4" fmla="*/ 0 h 18288"/>
              <a:gd name="connsiteX5" fmla="*/ 3370478 w 10424160"/>
              <a:gd name="connsiteY5" fmla="*/ 0 h 18288"/>
              <a:gd name="connsiteX6" fmla="*/ 4169664 w 10424160"/>
              <a:gd name="connsiteY6" fmla="*/ 0 h 18288"/>
              <a:gd name="connsiteX7" fmla="*/ 4551883 w 10424160"/>
              <a:gd name="connsiteY7" fmla="*/ 0 h 18288"/>
              <a:gd name="connsiteX8" fmla="*/ 4934102 w 10424160"/>
              <a:gd name="connsiteY8" fmla="*/ 0 h 18288"/>
              <a:gd name="connsiteX9" fmla="*/ 5837530 w 10424160"/>
              <a:gd name="connsiteY9" fmla="*/ 0 h 18288"/>
              <a:gd name="connsiteX10" fmla="*/ 6532474 w 10424160"/>
              <a:gd name="connsiteY10" fmla="*/ 0 h 18288"/>
              <a:gd name="connsiteX11" fmla="*/ 6914693 w 10424160"/>
              <a:gd name="connsiteY11" fmla="*/ 0 h 18288"/>
              <a:gd name="connsiteX12" fmla="*/ 7609637 w 10424160"/>
              <a:gd name="connsiteY12" fmla="*/ 0 h 18288"/>
              <a:gd name="connsiteX13" fmla="*/ 8513064 w 10424160"/>
              <a:gd name="connsiteY13" fmla="*/ 0 h 18288"/>
              <a:gd name="connsiteX14" fmla="*/ 9103766 w 10424160"/>
              <a:gd name="connsiteY14" fmla="*/ 0 h 18288"/>
              <a:gd name="connsiteX15" fmla="*/ 9694469 w 10424160"/>
              <a:gd name="connsiteY15" fmla="*/ 0 h 18288"/>
              <a:gd name="connsiteX16" fmla="*/ 10424160 w 10424160"/>
              <a:gd name="connsiteY16" fmla="*/ 0 h 18288"/>
              <a:gd name="connsiteX17" fmla="*/ 10424160 w 10424160"/>
              <a:gd name="connsiteY17" fmla="*/ 18288 h 18288"/>
              <a:gd name="connsiteX18" fmla="*/ 9729216 w 10424160"/>
              <a:gd name="connsiteY18" fmla="*/ 18288 h 18288"/>
              <a:gd name="connsiteX19" fmla="*/ 8930030 w 10424160"/>
              <a:gd name="connsiteY19" fmla="*/ 18288 h 18288"/>
              <a:gd name="connsiteX20" fmla="*/ 8130845 w 10424160"/>
              <a:gd name="connsiteY20" fmla="*/ 18288 h 18288"/>
              <a:gd name="connsiteX21" fmla="*/ 7644384 w 10424160"/>
              <a:gd name="connsiteY21" fmla="*/ 18288 h 18288"/>
              <a:gd name="connsiteX22" fmla="*/ 6740957 w 10424160"/>
              <a:gd name="connsiteY22" fmla="*/ 18288 h 18288"/>
              <a:gd name="connsiteX23" fmla="*/ 6046013 w 10424160"/>
              <a:gd name="connsiteY23" fmla="*/ 18288 h 18288"/>
              <a:gd name="connsiteX24" fmla="*/ 5663794 w 10424160"/>
              <a:gd name="connsiteY24" fmla="*/ 18288 h 18288"/>
              <a:gd name="connsiteX25" fmla="*/ 4968850 w 10424160"/>
              <a:gd name="connsiteY25" fmla="*/ 18288 h 18288"/>
              <a:gd name="connsiteX26" fmla="*/ 4378147 w 10424160"/>
              <a:gd name="connsiteY26" fmla="*/ 18288 h 18288"/>
              <a:gd name="connsiteX27" fmla="*/ 3787445 w 10424160"/>
              <a:gd name="connsiteY27" fmla="*/ 18288 h 18288"/>
              <a:gd name="connsiteX28" fmla="*/ 3196742 w 10424160"/>
              <a:gd name="connsiteY28" fmla="*/ 18288 h 18288"/>
              <a:gd name="connsiteX29" fmla="*/ 2606040 w 10424160"/>
              <a:gd name="connsiteY29" fmla="*/ 18288 h 18288"/>
              <a:gd name="connsiteX30" fmla="*/ 1806854 w 10424160"/>
              <a:gd name="connsiteY30" fmla="*/ 18288 h 18288"/>
              <a:gd name="connsiteX31" fmla="*/ 1111910 w 10424160"/>
              <a:gd name="connsiteY31" fmla="*/ 18288 h 18288"/>
              <a:gd name="connsiteX32" fmla="*/ 729691 w 10424160"/>
              <a:gd name="connsiteY32" fmla="*/ 18288 h 18288"/>
              <a:gd name="connsiteX33" fmla="*/ 0 w 10424160"/>
              <a:gd name="connsiteY33" fmla="*/ 18288 h 18288"/>
              <a:gd name="connsiteX34" fmla="*/ 0 w 10424160"/>
              <a:gd name="connsiteY34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4160" h="18288" fill="none" extrusionOk="0">
                <a:moveTo>
                  <a:pt x="0" y="0"/>
                </a:moveTo>
                <a:cubicBezTo>
                  <a:pt x="251416" y="-3874"/>
                  <a:pt x="479411" y="-20508"/>
                  <a:pt x="903427" y="0"/>
                </a:cubicBezTo>
                <a:cubicBezTo>
                  <a:pt x="1327443" y="20508"/>
                  <a:pt x="1177990" y="-7387"/>
                  <a:pt x="1389888" y="0"/>
                </a:cubicBezTo>
                <a:cubicBezTo>
                  <a:pt x="1601786" y="7387"/>
                  <a:pt x="1928602" y="-6697"/>
                  <a:pt x="2189074" y="0"/>
                </a:cubicBezTo>
                <a:cubicBezTo>
                  <a:pt x="2449546" y="6697"/>
                  <a:pt x="2440085" y="-21144"/>
                  <a:pt x="2675534" y="0"/>
                </a:cubicBezTo>
                <a:cubicBezTo>
                  <a:pt x="2910983" y="21144"/>
                  <a:pt x="3026158" y="-11124"/>
                  <a:pt x="3370478" y="0"/>
                </a:cubicBezTo>
                <a:cubicBezTo>
                  <a:pt x="3714798" y="11124"/>
                  <a:pt x="3864539" y="-10660"/>
                  <a:pt x="4169664" y="0"/>
                </a:cubicBezTo>
                <a:cubicBezTo>
                  <a:pt x="4474789" y="10660"/>
                  <a:pt x="4471218" y="16488"/>
                  <a:pt x="4551883" y="0"/>
                </a:cubicBezTo>
                <a:cubicBezTo>
                  <a:pt x="4632548" y="-16488"/>
                  <a:pt x="4786830" y="7986"/>
                  <a:pt x="4934102" y="0"/>
                </a:cubicBezTo>
                <a:cubicBezTo>
                  <a:pt x="5081374" y="-7986"/>
                  <a:pt x="5575881" y="-33003"/>
                  <a:pt x="5837530" y="0"/>
                </a:cubicBezTo>
                <a:cubicBezTo>
                  <a:pt x="6099179" y="33003"/>
                  <a:pt x="6305895" y="14170"/>
                  <a:pt x="6532474" y="0"/>
                </a:cubicBezTo>
                <a:cubicBezTo>
                  <a:pt x="6759053" y="-14170"/>
                  <a:pt x="6726707" y="16121"/>
                  <a:pt x="6914693" y="0"/>
                </a:cubicBezTo>
                <a:cubicBezTo>
                  <a:pt x="7102679" y="-16121"/>
                  <a:pt x="7397857" y="32594"/>
                  <a:pt x="7609637" y="0"/>
                </a:cubicBezTo>
                <a:cubicBezTo>
                  <a:pt x="7821417" y="-32594"/>
                  <a:pt x="8141235" y="-3745"/>
                  <a:pt x="8513064" y="0"/>
                </a:cubicBezTo>
                <a:cubicBezTo>
                  <a:pt x="8884893" y="3745"/>
                  <a:pt x="8877548" y="3359"/>
                  <a:pt x="9103766" y="0"/>
                </a:cubicBezTo>
                <a:cubicBezTo>
                  <a:pt x="9329984" y="-3359"/>
                  <a:pt x="9545570" y="-17843"/>
                  <a:pt x="9694469" y="0"/>
                </a:cubicBezTo>
                <a:cubicBezTo>
                  <a:pt x="9843368" y="17843"/>
                  <a:pt x="10162477" y="-1217"/>
                  <a:pt x="10424160" y="0"/>
                </a:cubicBezTo>
                <a:cubicBezTo>
                  <a:pt x="10424498" y="7640"/>
                  <a:pt x="10423710" y="11289"/>
                  <a:pt x="10424160" y="18288"/>
                </a:cubicBezTo>
                <a:cubicBezTo>
                  <a:pt x="10184680" y="20716"/>
                  <a:pt x="10034768" y="-9357"/>
                  <a:pt x="9729216" y="18288"/>
                </a:cubicBezTo>
                <a:cubicBezTo>
                  <a:pt x="9423664" y="45933"/>
                  <a:pt x="9309220" y="36372"/>
                  <a:pt x="8930030" y="18288"/>
                </a:cubicBezTo>
                <a:cubicBezTo>
                  <a:pt x="8550840" y="204"/>
                  <a:pt x="8513376" y="34707"/>
                  <a:pt x="8130845" y="18288"/>
                </a:cubicBezTo>
                <a:cubicBezTo>
                  <a:pt x="7748315" y="1869"/>
                  <a:pt x="7864674" y="19659"/>
                  <a:pt x="7644384" y="18288"/>
                </a:cubicBezTo>
                <a:cubicBezTo>
                  <a:pt x="7424094" y="16917"/>
                  <a:pt x="6947001" y="55680"/>
                  <a:pt x="6740957" y="18288"/>
                </a:cubicBezTo>
                <a:cubicBezTo>
                  <a:pt x="6534913" y="-19104"/>
                  <a:pt x="6313809" y="33391"/>
                  <a:pt x="6046013" y="18288"/>
                </a:cubicBezTo>
                <a:cubicBezTo>
                  <a:pt x="5778217" y="3185"/>
                  <a:pt x="5786775" y="1439"/>
                  <a:pt x="5663794" y="18288"/>
                </a:cubicBezTo>
                <a:cubicBezTo>
                  <a:pt x="5540813" y="35137"/>
                  <a:pt x="5204724" y="25434"/>
                  <a:pt x="4968850" y="18288"/>
                </a:cubicBezTo>
                <a:cubicBezTo>
                  <a:pt x="4732976" y="11142"/>
                  <a:pt x="4559928" y="34568"/>
                  <a:pt x="4378147" y="18288"/>
                </a:cubicBezTo>
                <a:cubicBezTo>
                  <a:pt x="4196366" y="2008"/>
                  <a:pt x="3992200" y="35409"/>
                  <a:pt x="3787445" y="18288"/>
                </a:cubicBezTo>
                <a:cubicBezTo>
                  <a:pt x="3582690" y="1167"/>
                  <a:pt x="3488876" y="-7583"/>
                  <a:pt x="3196742" y="18288"/>
                </a:cubicBezTo>
                <a:cubicBezTo>
                  <a:pt x="2904608" y="44159"/>
                  <a:pt x="2729828" y="45906"/>
                  <a:pt x="2606040" y="18288"/>
                </a:cubicBezTo>
                <a:cubicBezTo>
                  <a:pt x="2482252" y="-9330"/>
                  <a:pt x="2000672" y="-5498"/>
                  <a:pt x="1806854" y="18288"/>
                </a:cubicBezTo>
                <a:cubicBezTo>
                  <a:pt x="1613036" y="42074"/>
                  <a:pt x="1310933" y="-4240"/>
                  <a:pt x="1111910" y="18288"/>
                </a:cubicBezTo>
                <a:cubicBezTo>
                  <a:pt x="912887" y="40816"/>
                  <a:pt x="891560" y="1701"/>
                  <a:pt x="729691" y="18288"/>
                </a:cubicBezTo>
                <a:cubicBezTo>
                  <a:pt x="567822" y="34875"/>
                  <a:pt x="203025" y="34462"/>
                  <a:pt x="0" y="18288"/>
                </a:cubicBezTo>
                <a:cubicBezTo>
                  <a:pt x="-82" y="11708"/>
                  <a:pt x="-178" y="8956"/>
                  <a:pt x="0" y="0"/>
                </a:cubicBezTo>
                <a:close/>
              </a:path>
              <a:path w="10424160" h="18288" stroke="0" extrusionOk="0">
                <a:moveTo>
                  <a:pt x="0" y="0"/>
                </a:moveTo>
                <a:cubicBezTo>
                  <a:pt x="119910" y="17195"/>
                  <a:pt x="345032" y="1652"/>
                  <a:pt x="590702" y="0"/>
                </a:cubicBezTo>
                <a:cubicBezTo>
                  <a:pt x="836372" y="-1652"/>
                  <a:pt x="830717" y="-10944"/>
                  <a:pt x="972922" y="0"/>
                </a:cubicBezTo>
                <a:cubicBezTo>
                  <a:pt x="1115127" y="10944"/>
                  <a:pt x="1638708" y="17269"/>
                  <a:pt x="1876349" y="0"/>
                </a:cubicBezTo>
                <a:cubicBezTo>
                  <a:pt x="2113990" y="-17269"/>
                  <a:pt x="2263529" y="27642"/>
                  <a:pt x="2467051" y="0"/>
                </a:cubicBezTo>
                <a:cubicBezTo>
                  <a:pt x="2670573" y="-27642"/>
                  <a:pt x="2867743" y="-1552"/>
                  <a:pt x="3057754" y="0"/>
                </a:cubicBezTo>
                <a:cubicBezTo>
                  <a:pt x="3247765" y="1552"/>
                  <a:pt x="3729099" y="45169"/>
                  <a:pt x="3961181" y="0"/>
                </a:cubicBezTo>
                <a:cubicBezTo>
                  <a:pt x="4193263" y="-45169"/>
                  <a:pt x="4313735" y="4067"/>
                  <a:pt x="4447642" y="0"/>
                </a:cubicBezTo>
                <a:cubicBezTo>
                  <a:pt x="4581549" y="-4067"/>
                  <a:pt x="5123626" y="11867"/>
                  <a:pt x="5351069" y="0"/>
                </a:cubicBezTo>
                <a:cubicBezTo>
                  <a:pt x="5578512" y="-11867"/>
                  <a:pt x="6044105" y="-19983"/>
                  <a:pt x="6254496" y="0"/>
                </a:cubicBezTo>
                <a:cubicBezTo>
                  <a:pt x="6464887" y="19983"/>
                  <a:pt x="6664731" y="4232"/>
                  <a:pt x="6949440" y="0"/>
                </a:cubicBezTo>
                <a:cubicBezTo>
                  <a:pt x="7234149" y="-4232"/>
                  <a:pt x="7497205" y="28731"/>
                  <a:pt x="7852867" y="0"/>
                </a:cubicBezTo>
                <a:cubicBezTo>
                  <a:pt x="8208529" y="-28731"/>
                  <a:pt x="8287556" y="2616"/>
                  <a:pt x="8443570" y="0"/>
                </a:cubicBezTo>
                <a:cubicBezTo>
                  <a:pt x="8599584" y="-2616"/>
                  <a:pt x="8871283" y="-14113"/>
                  <a:pt x="9034272" y="0"/>
                </a:cubicBezTo>
                <a:cubicBezTo>
                  <a:pt x="9197261" y="14113"/>
                  <a:pt x="9604978" y="-35623"/>
                  <a:pt x="9833458" y="0"/>
                </a:cubicBezTo>
                <a:cubicBezTo>
                  <a:pt x="10061938" y="35623"/>
                  <a:pt x="10231944" y="-8194"/>
                  <a:pt x="10424160" y="0"/>
                </a:cubicBezTo>
                <a:cubicBezTo>
                  <a:pt x="10424285" y="4395"/>
                  <a:pt x="10424085" y="9776"/>
                  <a:pt x="10424160" y="18288"/>
                </a:cubicBezTo>
                <a:cubicBezTo>
                  <a:pt x="10058736" y="-5772"/>
                  <a:pt x="9942989" y="-18764"/>
                  <a:pt x="9624974" y="18288"/>
                </a:cubicBezTo>
                <a:cubicBezTo>
                  <a:pt x="9306959" y="55340"/>
                  <a:pt x="9229263" y="24995"/>
                  <a:pt x="8930030" y="18288"/>
                </a:cubicBezTo>
                <a:cubicBezTo>
                  <a:pt x="8630797" y="11581"/>
                  <a:pt x="8647263" y="10931"/>
                  <a:pt x="8547811" y="18288"/>
                </a:cubicBezTo>
                <a:cubicBezTo>
                  <a:pt x="8448359" y="25645"/>
                  <a:pt x="8173221" y="219"/>
                  <a:pt x="8061350" y="18288"/>
                </a:cubicBezTo>
                <a:cubicBezTo>
                  <a:pt x="7949479" y="36357"/>
                  <a:pt x="7437002" y="17516"/>
                  <a:pt x="7157923" y="18288"/>
                </a:cubicBezTo>
                <a:cubicBezTo>
                  <a:pt x="6878844" y="19060"/>
                  <a:pt x="6610241" y="8864"/>
                  <a:pt x="6462979" y="18288"/>
                </a:cubicBezTo>
                <a:cubicBezTo>
                  <a:pt x="6315717" y="27712"/>
                  <a:pt x="6124879" y="4989"/>
                  <a:pt x="5976518" y="18288"/>
                </a:cubicBezTo>
                <a:cubicBezTo>
                  <a:pt x="5828157" y="31587"/>
                  <a:pt x="5566880" y="7112"/>
                  <a:pt x="5281574" y="18288"/>
                </a:cubicBezTo>
                <a:cubicBezTo>
                  <a:pt x="4996268" y="29464"/>
                  <a:pt x="5085614" y="20493"/>
                  <a:pt x="4899355" y="18288"/>
                </a:cubicBezTo>
                <a:cubicBezTo>
                  <a:pt x="4713096" y="16083"/>
                  <a:pt x="4606138" y="34359"/>
                  <a:pt x="4517136" y="18288"/>
                </a:cubicBezTo>
                <a:cubicBezTo>
                  <a:pt x="4428134" y="2217"/>
                  <a:pt x="4125335" y="52414"/>
                  <a:pt x="3822192" y="18288"/>
                </a:cubicBezTo>
                <a:cubicBezTo>
                  <a:pt x="3519049" y="-15838"/>
                  <a:pt x="3453132" y="3859"/>
                  <a:pt x="3335731" y="18288"/>
                </a:cubicBezTo>
                <a:cubicBezTo>
                  <a:pt x="3218330" y="32717"/>
                  <a:pt x="2718749" y="-13936"/>
                  <a:pt x="2536546" y="18288"/>
                </a:cubicBezTo>
                <a:cubicBezTo>
                  <a:pt x="2354343" y="50512"/>
                  <a:pt x="2190669" y="3238"/>
                  <a:pt x="2050085" y="18288"/>
                </a:cubicBezTo>
                <a:cubicBezTo>
                  <a:pt x="1909501" y="33338"/>
                  <a:pt x="1520975" y="3062"/>
                  <a:pt x="1250899" y="18288"/>
                </a:cubicBezTo>
                <a:cubicBezTo>
                  <a:pt x="980823" y="33514"/>
                  <a:pt x="992936" y="28036"/>
                  <a:pt x="868680" y="18288"/>
                </a:cubicBezTo>
                <a:cubicBezTo>
                  <a:pt x="744424" y="8540"/>
                  <a:pt x="230364" y="33365"/>
                  <a:pt x="0" y="18288"/>
                </a:cubicBezTo>
                <a:cubicBezTo>
                  <a:pt x="-504" y="12101"/>
                  <a:pt x="-591" y="7719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utoShape 6">
            <a:extLst>
              <a:ext uri="{FF2B5EF4-FFF2-40B4-BE49-F238E27FC236}">
                <a16:creationId xmlns:a16="http://schemas.microsoft.com/office/drawing/2014/main" id="{E3EE8FC4-BEA5-8EA7-1AC0-8B8FBD80CFD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50D00C3-477B-1722-D13C-AE3F243A6D25}"/>
              </a:ext>
            </a:extLst>
          </p:cNvPr>
          <p:cNvSpPr/>
          <p:nvPr/>
        </p:nvSpPr>
        <p:spPr>
          <a:xfrm>
            <a:off x="5783607" y="2816626"/>
            <a:ext cx="245462" cy="10224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3EA9783-6168-E230-B85D-0BFA2A26BEB6}"/>
              </a:ext>
            </a:extLst>
          </p:cNvPr>
          <p:cNvSpPr/>
          <p:nvPr/>
        </p:nvSpPr>
        <p:spPr>
          <a:xfrm>
            <a:off x="8016975" y="2847028"/>
            <a:ext cx="227501" cy="718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89BC6B-F9F3-2A67-D40C-B2587BCA18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0907" y="2264664"/>
            <a:ext cx="7900154" cy="435535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D539061-B4BF-1A20-3FF8-2BC455FD13CD}"/>
              </a:ext>
            </a:extLst>
          </p:cNvPr>
          <p:cNvSpPr txBox="1"/>
          <p:nvPr/>
        </p:nvSpPr>
        <p:spPr>
          <a:xfrm>
            <a:off x="838200" y="2676435"/>
            <a:ext cx="36321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66928">
              <a:spcAft>
                <a:spcPts val="600"/>
              </a:spcAft>
            </a:pPr>
            <a:r>
              <a:rPr lang="en-CA" sz="2400" kern="1200" dirty="0">
                <a:solidFill>
                  <a:schemeClr val="tx1"/>
                </a:solidFill>
              </a:rPr>
              <a:t>Foraging bout ↑ in Green areas = ↑ handling + searching time</a:t>
            </a:r>
            <a:endParaRPr lang="en-CA" sz="2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6DFD45F-EEB3-1785-E7D8-F3E20E755F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06235" y="1883601"/>
            <a:ext cx="1038843" cy="729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972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611CCC-09CB-DE36-C94E-D8B0BE0F56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CA" sz="5400" dirty="0"/>
              <a:t>Peck rate</a:t>
            </a:r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8">
            <a:extLst>
              <a:ext uri="{FF2B5EF4-FFF2-40B4-BE49-F238E27FC236}">
                <a16:creationId xmlns:a16="http://schemas.microsoft.com/office/drawing/2014/main" id="{B0D15519-E84B-E68B-BCD9-E6C657956D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794152"/>
            <a:ext cx="3429000" cy="3424327"/>
          </a:xfrm>
        </p:spPr>
        <p:txBody>
          <a:bodyPr anchor="t">
            <a:noAutofit/>
          </a:bodyPr>
          <a:lstStyle/>
          <a:p>
            <a:pPr marL="0" indent="0">
              <a:buNone/>
            </a:pPr>
            <a:r>
              <a:rPr lang="en-US" sz="2400" dirty="0"/>
              <a:t>The generalized environment had a marginally significant effect (p = 0.076)</a:t>
            </a:r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1ECD3660-E338-4B43-95FF-DE9CBA95A8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070"/>
          <a:stretch/>
        </p:blipFill>
        <p:spPr bwMode="auto">
          <a:xfrm>
            <a:off x="6092957" y="-24162"/>
            <a:ext cx="1428750" cy="1327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Park clipart urban park, Park urban park Transparent FREE for download ...">
            <a:extLst>
              <a:ext uri="{FF2B5EF4-FFF2-40B4-BE49-F238E27FC236}">
                <a16:creationId xmlns:a16="http://schemas.microsoft.com/office/drawing/2014/main" id="{48ADC10C-4CE2-4E53-9567-AA7E1FC12D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8039" y="-286037"/>
            <a:ext cx="1978491" cy="1603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680E11BB-AA79-D2EE-22FE-8FCBA907878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837" y="1341705"/>
            <a:ext cx="6401693" cy="457263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71D43AB-5A70-1F13-35A2-EC2758F6D35D}"/>
              </a:ext>
            </a:extLst>
          </p:cNvPr>
          <p:cNvSpPr/>
          <p:nvPr/>
        </p:nvSpPr>
        <p:spPr>
          <a:xfrm>
            <a:off x="8854773" y="1623221"/>
            <a:ext cx="1627417" cy="38044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2028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1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03401A-9949-8D3F-3FDE-6EAE44C473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err="1"/>
              <a:t>Urbanization</a:t>
            </a:r>
            <a:endParaRPr lang="fr-CA" dirty="0"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40C0EC-9C85-69CB-79AD-2620720D46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dirty="0"/>
              <a:t>The shift in human population from rural to urban areas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52816D-5E3B-13EC-37CE-E25B37164C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5995" y="2199992"/>
            <a:ext cx="8578815" cy="378861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7CBE41B-ABDE-E0EA-5685-ABC7232F075F}"/>
              </a:ext>
            </a:extLst>
          </p:cNvPr>
          <p:cNvSpPr txBox="1"/>
          <p:nvPr/>
        </p:nvSpPr>
        <p:spPr>
          <a:xfrm>
            <a:off x="2673927" y="5992297"/>
            <a:ext cx="6844146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/>
              <a:t>An example of </a:t>
            </a:r>
            <a:r>
              <a:rPr lang="en-US" dirty="0" err="1"/>
              <a:t>urbanisation</a:t>
            </a:r>
            <a:r>
              <a:rPr lang="en-US" dirty="0"/>
              <a:t> in Edinburgh 1990 to 2015 Credit: CEH</a:t>
            </a:r>
          </a:p>
        </p:txBody>
      </p:sp>
    </p:spTree>
    <p:extLst>
      <p:ext uri="{BB962C8B-B14F-4D97-AF65-F5344CB8AC3E}">
        <p14:creationId xmlns:p14="http://schemas.microsoft.com/office/powerpoint/2010/main" val="16636720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7A3C7B-84E3-33C3-C641-1B1DC4CEDF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CA" sz="5400" dirty="0"/>
              <a:t>Peck Rate</a:t>
            </a:r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A51346A-A7DF-4933-898F-2B652252D5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127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200" dirty="0"/>
              <a:t>More interesting results!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Green areas had a lower peck rate than commercial areas.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endParaRPr lang="en-US" sz="2200" dirty="0"/>
          </a:p>
        </p:txBody>
      </p:sp>
      <p:pic>
        <p:nvPicPr>
          <p:cNvPr id="5" name="Content Placeholder 4" descr="A graph with red and blue lines&#10;&#10;Description automatically generated">
            <a:extLst>
              <a:ext uri="{FF2B5EF4-FFF2-40B4-BE49-F238E27FC236}">
                <a16:creationId xmlns:a16="http://schemas.microsoft.com/office/drawing/2014/main" id="{F1DBCC2F-98EA-2ED3-3B07-D9FE32F993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2944" y="963386"/>
            <a:ext cx="7425072" cy="5303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9584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B2CF2E-4160-76B1-A293-607F3251BC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en-CA" sz="5400" dirty="0"/>
              <a:t>Likelihood of sentinel presence</a:t>
            </a:r>
          </a:p>
        </p:txBody>
      </p:sp>
      <p:sp>
        <p:nvSpPr>
          <p:cNvPr id="26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4FF2AE-CA08-2CC2-329F-3EC0D0094F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493" y="2071316"/>
            <a:ext cx="6713552" cy="411917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CA" sz="2200" dirty="0"/>
              <a:t>No effect of generalized environment!</a:t>
            </a:r>
          </a:p>
          <a:p>
            <a:pPr marL="0" indent="0">
              <a:buNone/>
            </a:pPr>
            <a:endParaRPr lang="en-CA" sz="2200" dirty="0"/>
          </a:p>
        </p:txBody>
      </p:sp>
      <p:pic>
        <p:nvPicPr>
          <p:cNvPr id="4" name="Picture 3" descr="A graph of different colored bars&#10;&#10;Description automatically generated">
            <a:extLst>
              <a:ext uri="{FF2B5EF4-FFF2-40B4-BE49-F238E27FC236}">
                <a16:creationId xmlns:a16="http://schemas.microsoft.com/office/drawing/2014/main" id="{E9144AFE-9623-05E3-55DF-BE4F8A3068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8280" y="1911493"/>
            <a:ext cx="6903720" cy="4931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460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D04489-0E8B-C72F-7C73-3FEBCE22D6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CA" dirty="0">
                <a:latin typeface="Calibri"/>
                <a:cs typeface="Calibri"/>
              </a:rPr>
              <a:t>It is impossible to tell what the crows are looking at when being alert:</a:t>
            </a:r>
            <a:endParaRPr lang="en-CA" dirty="0"/>
          </a:p>
          <a:p>
            <a:r>
              <a:rPr lang="en-CA" dirty="0"/>
              <a:t>Looking for threats and predators</a:t>
            </a:r>
            <a:endParaRPr lang="en-CA" dirty="0">
              <a:cs typeface="Calibri"/>
            </a:endParaRPr>
          </a:p>
          <a:p>
            <a:r>
              <a:rPr lang="en-CA" dirty="0"/>
              <a:t>Other species</a:t>
            </a:r>
            <a:endParaRPr lang="en-CA" dirty="0">
              <a:cs typeface="Calibri"/>
            </a:endParaRPr>
          </a:p>
          <a:p>
            <a:r>
              <a:rPr lang="en-CA" dirty="0">
                <a:cs typeface="Calibri"/>
              </a:rPr>
              <a:t>Other crows</a:t>
            </a:r>
            <a:endParaRPr lang="en-CA" dirty="0"/>
          </a:p>
          <a:p>
            <a:endParaRPr lang="en-CA" dirty="0"/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09D353-7DE5-9F4A-DBC6-84F9EF658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err="1"/>
              <a:t>Some</a:t>
            </a:r>
            <a:r>
              <a:rPr lang="fr-CA" dirty="0"/>
              <a:t> </a:t>
            </a:r>
            <a:r>
              <a:rPr lang="fr-CA" dirty="0" err="1"/>
              <a:t>caveats</a:t>
            </a:r>
            <a:endParaRPr lang="fr-CA" dirty="0">
              <a:cs typeface="Calibri Light"/>
            </a:endParaRP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C03230D5-B94F-6EFF-82FE-9D8F9EC77B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06" r="264" b="2"/>
          <a:stretch/>
        </p:blipFill>
        <p:spPr>
          <a:xfrm flipH="1">
            <a:off x="7450316" y="2181629"/>
            <a:ext cx="4290741" cy="4130271"/>
          </a:xfrm>
          <a:custGeom>
            <a:avLst/>
            <a:gdLst/>
            <a:ahLst/>
            <a:cxnLst/>
            <a:rect l="l" t="t" r="r" b="b"/>
            <a:pathLst>
              <a:path w="4290741" h="4130271">
                <a:moveTo>
                  <a:pt x="2503809" y="0"/>
                </a:moveTo>
                <a:cubicBezTo>
                  <a:pt x="3157405" y="0"/>
                  <a:pt x="3752509" y="250434"/>
                  <a:pt x="4198398" y="660580"/>
                </a:cubicBezTo>
                <a:lnTo>
                  <a:pt x="4290741" y="751286"/>
                </a:lnTo>
                <a:lnTo>
                  <a:pt x="4290741" y="4130271"/>
                </a:lnTo>
                <a:lnTo>
                  <a:pt x="604508" y="4130271"/>
                </a:lnTo>
                <a:lnTo>
                  <a:pt x="461940" y="3953232"/>
                </a:lnTo>
                <a:cubicBezTo>
                  <a:pt x="171051" y="3544183"/>
                  <a:pt x="0" y="3043971"/>
                  <a:pt x="0" y="2503809"/>
                </a:cubicBezTo>
                <a:cubicBezTo>
                  <a:pt x="0" y="1120992"/>
                  <a:pt x="1120992" y="0"/>
                  <a:pt x="2503809" y="0"/>
                </a:cubicBezTo>
                <a:close/>
              </a:path>
            </a:pathLst>
          </a:cu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076B1E5-B384-286F-ED4B-2CB850A803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571" y="1506804"/>
            <a:ext cx="10902857" cy="4670159"/>
          </a:xfrm>
          <a:prstGeom prst="rect">
            <a:avLst/>
          </a:prstGeom>
        </p:spPr>
      </p:pic>
      <p:sp>
        <p:nvSpPr>
          <p:cNvPr id="8" name="Thought Bubble: Cloud 7">
            <a:extLst>
              <a:ext uri="{FF2B5EF4-FFF2-40B4-BE49-F238E27FC236}">
                <a16:creationId xmlns:a16="http://schemas.microsoft.com/office/drawing/2014/main" id="{37E73B2B-5BA1-67CB-58C7-D9D5AFBEEF7C}"/>
              </a:ext>
            </a:extLst>
          </p:cNvPr>
          <p:cNvSpPr/>
          <p:nvPr/>
        </p:nvSpPr>
        <p:spPr>
          <a:xfrm>
            <a:off x="1763059" y="3177308"/>
            <a:ext cx="1828800" cy="956235"/>
          </a:xfrm>
          <a:prstGeom prst="cloudCallo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4930C1-501B-7C26-BD25-D26143849BD4}"/>
              </a:ext>
            </a:extLst>
          </p:cNvPr>
          <p:cNvSpPr txBox="1"/>
          <p:nvPr/>
        </p:nvSpPr>
        <p:spPr>
          <a:xfrm>
            <a:off x="1984771" y="3329886"/>
            <a:ext cx="1607088" cy="65107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CA" dirty="0" err="1">
                <a:cs typeface="Calibri"/>
              </a:rPr>
              <a:t>Did</a:t>
            </a:r>
            <a:r>
              <a:rPr lang="fr-CA" dirty="0">
                <a:cs typeface="Calibri"/>
              </a:rPr>
              <a:t> </a:t>
            </a:r>
            <a:r>
              <a:rPr lang="fr-CA" dirty="0" err="1">
                <a:cs typeface="Calibri"/>
              </a:rPr>
              <a:t>they</a:t>
            </a:r>
            <a:r>
              <a:rPr lang="fr-CA" dirty="0">
                <a:cs typeface="Calibri"/>
              </a:rPr>
              <a:t> </a:t>
            </a:r>
            <a:r>
              <a:rPr lang="fr-CA" dirty="0" err="1">
                <a:cs typeface="Calibri"/>
              </a:rPr>
              <a:t>find</a:t>
            </a:r>
            <a:r>
              <a:rPr lang="fr-CA" dirty="0">
                <a:cs typeface="Calibri"/>
              </a:rPr>
              <a:t> </a:t>
            </a:r>
            <a:r>
              <a:rPr lang="fr-CA" dirty="0" err="1">
                <a:cs typeface="Calibri"/>
              </a:rPr>
              <a:t>something</a:t>
            </a:r>
            <a:r>
              <a:rPr lang="fr-CA" dirty="0">
                <a:cs typeface="Calibri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871335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D04489-0E8B-C72F-7C73-3FEBCE22D6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CA" dirty="0">
                <a:latin typeface="Calibri"/>
                <a:cs typeface="Calibri"/>
              </a:rPr>
              <a:t>Not just generalized environment! I’m also looking at the effects of:</a:t>
            </a:r>
            <a:endParaRPr lang="en-CA" dirty="0"/>
          </a:p>
          <a:p>
            <a:r>
              <a:rPr lang="en-CA" dirty="0">
                <a:cs typeface="Calibri"/>
              </a:rPr>
              <a:t>Sentinel presence</a:t>
            </a:r>
          </a:p>
          <a:p>
            <a:r>
              <a:rPr lang="en-CA" dirty="0">
                <a:cs typeface="Calibri"/>
              </a:rPr>
              <a:t>Resource concentration (simulate trash/anthropogenic food)</a:t>
            </a:r>
          </a:p>
          <a:p>
            <a:r>
              <a:rPr lang="en-CA" dirty="0">
                <a:cs typeface="Calibri"/>
              </a:rPr>
              <a:t>Disturbance frequency</a:t>
            </a:r>
            <a:endParaRPr lang="en-CA" dirty="0"/>
          </a:p>
          <a:p>
            <a:endParaRPr lang="en-CA" dirty="0"/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09D353-7DE5-9F4A-DBC6-84F9EF658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err="1"/>
              <a:t>Some</a:t>
            </a:r>
            <a:r>
              <a:rPr lang="fr-CA" dirty="0"/>
              <a:t> </a:t>
            </a:r>
            <a:r>
              <a:rPr lang="fr-CA" dirty="0" err="1"/>
              <a:t>caveats</a:t>
            </a:r>
            <a:endParaRPr lang="fr-CA" dirty="0"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17598158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E7B78-11D6-4FFC-B429-6C7724E01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questions</a:t>
            </a:r>
            <a:endParaRPr lang="en-CA" dirty="0"/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4162AEFD-07EE-CD49-47E8-6361B188BA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3130221"/>
              </p:ext>
            </p:extLst>
          </p:nvPr>
        </p:nvGraphicFramePr>
        <p:xfrm>
          <a:off x="838200" y="1428122"/>
          <a:ext cx="10515600" cy="50647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15030">
                  <a:extLst>
                    <a:ext uri="{9D8B030D-6E8A-4147-A177-3AD203B41FA5}">
                      <a16:colId xmlns:a16="http://schemas.microsoft.com/office/drawing/2014/main" val="1356901862"/>
                    </a:ext>
                  </a:extLst>
                </a:gridCol>
                <a:gridCol w="3500285">
                  <a:extLst>
                    <a:ext uri="{9D8B030D-6E8A-4147-A177-3AD203B41FA5}">
                      <a16:colId xmlns:a16="http://schemas.microsoft.com/office/drawing/2014/main" val="4267344834"/>
                    </a:ext>
                  </a:extLst>
                </a:gridCol>
                <a:gridCol w="3500285">
                  <a:extLst>
                    <a:ext uri="{9D8B030D-6E8A-4147-A177-3AD203B41FA5}">
                      <a16:colId xmlns:a16="http://schemas.microsoft.com/office/drawing/2014/main" val="1068335791"/>
                    </a:ext>
                  </a:extLst>
                </a:gridCol>
              </a:tblGrid>
              <a:tr h="395089"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Green Areas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Commercial Areas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4965371"/>
                  </a:ext>
                </a:extLst>
              </a:tr>
              <a:tr h="116050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Allocation of time to behaviors in foragers</a:t>
                      </a:r>
                      <a:endParaRPr lang="en-CA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rgbClr val="0070C0"/>
                          </a:solidFill>
                        </a:rPr>
                        <a:t>Foraging ↑</a:t>
                      </a:r>
                    </a:p>
                    <a:p>
                      <a:pPr algn="ctr"/>
                      <a:r>
                        <a:rPr lang="en-CA" sz="2000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Alert ↓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Foraging ↓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2000" b="1" dirty="0">
                          <a:solidFill>
                            <a:srgbClr val="0070C0"/>
                          </a:solidFill>
                        </a:rPr>
                        <a:t>Alert ↑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18644278"/>
                  </a:ext>
                </a:extLst>
              </a:tr>
              <a:tr h="11881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2000" dirty="0"/>
                        <a:t>Duration of behavioral instances</a:t>
                      </a:r>
                    </a:p>
                    <a:p>
                      <a:endParaRPr lang="en-CA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rgbClr val="0070C0"/>
                          </a:solidFill>
                        </a:rPr>
                        <a:t>Fo</a:t>
                      </a:r>
                      <a:r>
                        <a:rPr lang="en-CA" sz="2000" b="1" kern="1200" dirty="0">
                          <a:solidFill>
                            <a:srgbClr val="0070C0"/>
                          </a:solidFill>
                          <a:latin typeface="+mn-lt"/>
                          <a:ea typeface="+mn-ea"/>
                          <a:cs typeface="+mn-cs"/>
                        </a:rPr>
                        <a:t>raging</a:t>
                      </a:r>
                      <a:r>
                        <a:rPr lang="en-CA" sz="2000" b="1" dirty="0">
                          <a:solidFill>
                            <a:srgbClr val="0070C0"/>
                          </a:solidFill>
                        </a:rPr>
                        <a:t> ↑</a:t>
                      </a:r>
                    </a:p>
                    <a:p>
                      <a:pPr algn="ctr"/>
                      <a:r>
                        <a:rPr lang="en-CA" sz="2000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Alert ↓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Foraging ↓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2000" b="1" dirty="0">
                          <a:solidFill>
                            <a:srgbClr val="0070C0"/>
                          </a:solidFill>
                        </a:rPr>
                        <a:t>Alert ↑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59368052"/>
                  </a:ext>
                </a:extLst>
              </a:tr>
              <a:tr h="116050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2000" dirty="0"/>
                        <a:t>Foraging efficiency of foragers</a:t>
                      </a:r>
                    </a:p>
                    <a:p>
                      <a:endParaRPr lang="en-CA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Peck rate ↓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2000" b="1" dirty="0">
                          <a:solidFill>
                            <a:srgbClr val="0070C0"/>
                          </a:solidFill>
                        </a:rPr>
                        <a:t>Peck rate ↑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0502236"/>
                  </a:ext>
                </a:extLst>
              </a:tr>
              <a:tr h="1160508">
                <a:tc>
                  <a:txBody>
                    <a:bodyPr/>
                    <a:lstStyle/>
                    <a:p>
                      <a:r>
                        <a:rPr lang="en-CA" sz="2000" dirty="0"/>
                        <a:t>Likelihood of a sentinel being present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2000" b="1" dirty="0">
                          <a:solidFill>
                            <a:srgbClr val="0070C0"/>
                          </a:solidFill>
                        </a:rPr>
                        <a:t>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↓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83508169"/>
                  </a:ext>
                </a:extLst>
              </a:tr>
            </a:tbl>
          </a:graphicData>
        </a:graphic>
      </p:graphicFrame>
      <p:grpSp>
        <p:nvGrpSpPr>
          <p:cNvPr id="12" name="Group 11">
            <a:extLst>
              <a:ext uri="{FF2B5EF4-FFF2-40B4-BE49-F238E27FC236}">
                <a16:creationId xmlns:a16="http://schemas.microsoft.com/office/drawing/2014/main" id="{33D91575-9D3A-1552-9906-BE93620C9769}"/>
              </a:ext>
            </a:extLst>
          </p:cNvPr>
          <p:cNvGrpSpPr/>
          <p:nvPr/>
        </p:nvGrpSpPr>
        <p:grpSpPr>
          <a:xfrm>
            <a:off x="4344844" y="1829264"/>
            <a:ext cx="6920566" cy="1126568"/>
            <a:chOff x="2940050" y="1873250"/>
            <a:chExt cx="4197350" cy="121285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54F1B5C-D510-1E15-B3B1-ABEE1A15AD02}"/>
                </a:ext>
              </a:extLst>
            </p:cNvPr>
            <p:cNvSpPr/>
            <p:nvPr/>
          </p:nvSpPr>
          <p:spPr>
            <a:xfrm>
              <a:off x="2959100" y="1873250"/>
              <a:ext cx="4178300" cy="1212850"/>
            </a:xfrm>
            <a:prstGeom prst="rect">
              <a:avLst/>
            </a:prstGeom>
            <a:solidFill>
              <a:srgbClr val="CFD5E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C548688-6E80-69E8-AA2E-A35F29522C99}"/>
                </a:ext>
              </a:extLst>
            </p:cNvPr>
            <p:cNvSpPr txBox="1"/>
            <p:nvPr/>
          </p:nvSpPr>
          <p:spPr>
            <a:xfrm>
              <a:off x="2940050" y="2094954"/>
              <a:ext cx="4171950" cy="76944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CA" sz="4400" dirty="0">
                  <a:solidFill>
                    <a:schemeClr val="accent2"/>
                  </a:solidFill>
                </a:rPr>
                <a:t>No effect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D4E80FD-598C-7955-26B8-DB054D0F76C1}"/>
              </a:ext>
            </a:extLst>
          </p:cNvPr>
          <p:cNvGrpSpPr/>
          <p:nvPr/>
        </p:nvGrpSpPr>
        <p:grpSpPr>
          <a:xfrm>
            <a:off x="4406900" y="5343625"/>
            <a:ext cx="6946900" cy="1149249"/>
            <a:chOff x="2705100" y="4972050"/>
            <a:chExt cx="4187825" cy="1212850"/>
          </a:xfrm>
          <a:solidFill>
            <a:srgbClr val="E9EBF5"/>
          </a:solidFill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8AA810C-7340-B56D-F6A7-9EB97669E01F}"/>
                </a:ext>
              </a:extLst>
            </p:cNvPr>
            <p:cNvSpPr/>
            <p:nvPr/>
          </p:nvSpPr>
          <p:spPr>
            <a:xfrm>
              <a:off x="2714625" y="4972050"/>
              <a:ext cx="4178300" cy="12128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4FE1F62-C4BB-8BDD-F86E-EE0A43F73A53}"/>
                </a:ext>
              </a:extLst>
            </p:cNvPr>
            <p:cNvSpPr txBox="1"/>
            <p:nvPr/>
          </p:nvSpPr>
          <p:spPr>
            <a:xfrm>
              <a:off x="2705100" y="5193754"/>
              <a:ext cx="4171950" cy="769441"/>
            </a:xfrm>
            <a:prstGeom prst="rect">
              <a:avLst/>
            </a:prstGeom>
            <a:grp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CA" sz="4400" dirty="0">
                  <a:solidFill>
                    <a:schemeClr val="accent2"/>
                  </a:solidFill>
                </a:rPr>
                <a:t>No effect</a:t>
              </a:r>
            </a:p>
          </p:txBody>
        </p:sp>
      </p:grpSp>
      <p:pic>
        <p:nvPicPr>
          <p:cNvPr id="19" name="Graphic 18" descr="Checkmark with solid fill">
            <a:extLst>
              <a:ext uri="{FF2B5EF4-FFF2-40B4-BE49-F238E27FC236}">
                <a16:creationId xmlns:a16="http://schemas.microsoft.com/office/drawing/2014/main" id="{434D773E-4443-8C8E-5614-2CA5856AFA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25688" y="4269159"/>
            <a:ext cx="914400" cy="914400"/>
          </a:xfrm>
          <a:prstGeom prst="rect">
            <a:avLst/>
          </a:prstGeom>
        </p:spPr>
      </p:pic>
      <p:grpSp>
        <p:nvGrpSpPr>
          <p:cNvPr id="96" name="Group 95">
            <a:extLst>
              <a:ext uri="{FF2B5EF4-FFF2-40B4-BE49-F238E27FC236}">
                <a16:creationId xmlns:a16="http://schemas.microsoft.com/office/drawing/2014/main" id="{B96A2289-853F-8AB8-7D7E-ECD81D09CEA2}"/>
              </a:ext>
            </a:extLst>
          </p:cNvPr>
          <p:cNvGrpSpPr/>
          <p:nvPr/>
        </p:nvGrpSpPr>
        <p:grpSpPr>
          <a:xfrm>
            <a:off x="4360581" y="3004016"/>
            <a:ext cx="3465517" cy="1126568"/>
            <a:chOff x="2940050" y="1873250"/>
            <a:chExt cx="4197350" cy="1212850"/>
          </a:xfrm>
        </p:grpSpPr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9B566223-C0D5-59B9-CF58-27B8627BF27B}"/>
                </a:ext>
              </a:extLst>
            </p:cNvPr>
            <p:cNvSpPr/>
            <p:nvPr/>
          </p:nvSpPr>
          <p:spPr>
            <a:xfrm>
              <a:off x="2959100" y="1873250"/>
              <a:ext cx="4178300" cy="1212850"/>
            </a:xfrm>
            <a:prstGeom prst="rect">
              <a:avLst/>
            </a:prstGeom>
            <a:solidFill>
              <a:srgbClr val="E9EBF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3044E352-B485-1423-7B97-63D084E2B257}"/>
                </a:ext>
              </a:extLst>
            </p:cNvPr>
            <p:cNvSpPr txBox="1"/>
            <p:nvPr/>
          </p:nvSpPr>
          <p:spPr>
            <a:xfrm>
              <a:off x="2940050" y="2279619"/>
              <a:ext cx="4171950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CA" sz="2000" b="1" dirty="0">
                  <a:solidFill>
                    <a:srgbClr val="0070C0"/>
                  </a:solidFill>
                </a:rPr>
                <a:t>Foraging ↑</a:t>
              </a:r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FFC5B7D7-18E2-822F-C30D-5FC0B88216B0}"/>
              </a:ext>
            </a:extLst>
          </p:cNvPr>
          <p:cNvGrpSpPr/>
          <p:nvPr/>
        </p:nvGrpSpPr>
        <p:grpSpPr>
          <a:xfrm>
            <a:off x="7867183" y="3094407"/>
            <a:ext cx="3486617" cy="1072654"/>
            <a:chOff x="2940050" y="1873250"/>
            <a:chExt cx="4197350" cy="1212850"/>
          </a:xfrm>
        </p:grpSpPr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4D1CC97F-73AB-1095-DCB7-66BC6B8E5398}"/>
                </a:ext>
              </a:extLst>
            </p:cNvPr>
            <p:cNvSpPr/>
            <p:nvPr/>
          </p:nvSpPr>
          <p:spPr>
            <a:xfrm>
              <a:off x="2959100" y="1873250"/>
              <a:ext cx="4178300" cy="1212850"/>
            </a:xfrm>
            <a:prstGeom prst="rect">
              <a:avLst/>
            </a:prstGeom>
            <a:solidFill>
              <a:srgbClr val="E9EBF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387A81EC-1328-6C16-073E-1D9CE214B37E}"/>
                </a:ext>
              </a:extLst>
            </p:cNvPr>
            <p:cNvSpPr txBox="1"/>
            <p:nvPr/>
          </p:nvSpPr>
          <p:spPr>
            <a:xfrm>
              <a:off x="2940050" y="2296675"/>
              <a:ext cx="4171949" cy="36599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CA" sz="2000" b="1" dirty="0">
                  <a:solidFill>
                    <a:schemeClr val="accent2">
                      <a:lumMod val="75000"/>
                    </a:schemeClr>
                  </a:solidFill>
                </a:rPr>
                <a:t>Foraging ↓</a:t>
              </a:r>
            </a:p>
          </p:txBody>
        </p:sp>
      </p:grpSp>
      <p:pic>
        <p:nvPicPr>
          <p:cNvPr id="20" name="Graphic 19" descr="Checkmark with solid fill">
            <a:extLst>
              <a:ext uri="{FF2B5EF4-FFF2-40B4-BE49-F238E27FC236}">
                <a16:creationId xmlns:a16="http://schemas.microsoft.com/office/drawing/2014/main" id="{AD694F34-DEAB-764B-4E4C-91DDF0C91A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25688" y="314468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451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BC5A08-C677-238F-5156-62F83F422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err="1"/>
              <a:t>Acknowledgements</a:t>
            </a:r>
            <a:endParaRPr lang="fr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1E733C-393C-A8FF-B86C-907DFC7D65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49437"/>
            <a:ext cx="4518776" cy="432752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CA" dirty="0"/>
              <a:t>My supervisors: Dr. Kiyoko Gotanda, Dr. Liette Vasseur, Dr. Anne Clark</a:t>
            </a:r>
            <a:endParaRPr lang="en-CA" dirty="0">
              <a:cs typeface="Calibri"/>
            </a:endParaRPr>
          </a:p>
          <a:p>
            <a:pPr marL="0" indent="0">
              <a:buNone/>
            </a:pPr>
            <a:r>
              <a:rPr lang="en-CA" dirty="0"/>
              <a:t>The Gotanda Lab</a:t>
            </a:r>
            <a:endParaRPr lang="en-CA" dirty="0">
              <a:cs typeface="Calibri"/>
            </a:endParaRPr>
          </a:p>
          <a:p>
            <a:pPr marL="0" indent="0">
              <a:buNone/>
            </a:pPr>
            <a:r>
              <a:rPr lang="en-CA" dirty="0">
                <a:cs typeface="Calibri"/>
              </a:rPr>
              <a:t>My family and friends</a:t>
            </a:r>
          </a:p>
          <a:p>
            <a:pPr marL="0" indent="0">
              <a:buNone/>
            </a:pPr>
            <a:endParaRPr lang="en-CA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680B045-84AC-490F-BD73-8A6D2A825D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0" y="5004533"/>
            <a:ext cx="4401693" cy="185334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2EB39D0-FB14-4647-A4AC-7FF2AB22C8E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040" b="1480"/>
          <a:stretch/>
        </p:blipFill>
        <p:spPr>
          <a:xfrm>
            <a:off x="9260678" y="0"/>
            <a:ext cx="2931322" cy="1854000"/>
          </a:xfrm>
          <a:prstGeom prst="rect">
            <a:avLst/>
          </a:prstGeom>
        </p:spPr>
      </p:pic>
      <p:pic>
        <p:nvPicPr>
          <p:cNvPr id="2050" name="Picture 2" descr="Image preview">
            <a:extLst>
              <a:ext uri="{FF2B5EF4-FFF2-40B4-BE49-F238E27FC236}">
                <a16:creationId xmlns:a16="http://schemas.microsoft.com/office/drawing/2014/main" id="{8333AD01-BD50-0FF8-C9E7-DB7D26381F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4934" y="1849436"/>
            <a:ext cx="6673446" cy="5008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25504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57459A-DA7F-5B8D-0507-E9524EBDB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err="1"/>
              <a:t>Urbanization</a:t>
            </a:r>
            <a:endParaRPr lang="fr-CA" dirty="0"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4F4546-FA4B-ABD1-131B-711A8EBAE8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748784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fr-CA" dirty="0">
                <a:cs typeface="Calibri"/>
              </a:rPr>
              <a:t>Leads to changes in the </a:t>
            </a:r>
            <a:r>
              <a:rPr lang="fr-CA" dirty="0" err="1">
                <a:cs typeface="Calibri"/>
              </a:rPr>
              <a:t>environment</a:t>
            </a:r>
            <a:r>
              <a:rPr lang="fr-CA" dirty="0">
                <a:cs typeface="Calibri"/>
              </a:rPr>
              <a:t>:</a:t>
            </a:r>
          </a:p>
          <a:p>
            <a:r>
              <a:rPr lang="fr-CA" dirty="0">
                <a:sym typeface="Symbol" panose="05050102010706020507" pitchFamily="18" charset="2"/>
              </a:rPr>
              <a:t> Lines of </a:t>
            </a:r>
            <a:r>
              <a:rPr lang="fr-CA" dirty="0" err="1">
                <a:sym typeface="Symbol" panose="05050102010706020507" pitchFamily="18" charset="2"/>
              </a:rPr>
              <a:t>sight</a:t>
            </a:r>
            <a:endParaRPr lang="fr-CA" dirty="0">
              <a:sym typeface="Symbol" panose="05050102010706020507" pitchFamily="18" charset="2"/>
            </a:endParaRPr>
          </a:p>
          <a:p>
            <a:r>
              <a:rPr lang="fr-CA" dirty="0">
                <a:sym typeface="Symbol" panose="05050102010706020507" pitchFamily="18" charset="2"/>
              </a:rPr>
              <a:t> Human-animal interactions</a:t>
            </a:r>
            <a:endParaRPr lang="fr-CA" dirty="0">
              <a:cs typeface="Calibri"/>
            </a:endParaRPr>
          </a:p>
          <a:p>
            <a:r>
              <a:rPr lang="fr-CA" dirty="0">
                <a:sym typeface="Symbol" panose="05050102010706020507" pitchFamily="18" charset="2"/>
              </a:rPr>
              <a:t> Green </a:t>
            </a:r>
            <a:r>
              <a:rPr lang="fr-CA" dirty="0" err="1">
                <a:sym typeface="Symbol" panose="05050102010706020507" pitchFamily="18" charset="2"/>
              </a:rPr>
              <a:t>spaces</a:t>
            </a:r>
            <a:endParaRPr lang="fr-CA" dirty="0">
              <a:cs typeface="Calibr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F20D87-6859-2542-4A7F-3171DF36E3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4633" y="1711676"/>
            <a:ext cx="5569167" cy="336869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FAF2E2A-4216-B2C8-580E-A1D1A34DB2C0}"/>
              </a:ext>
            </a:extLst>
          </p:cNvPr>
          <p:cNvSpPr txBox="1"/>
          <p:nvPr/>
        </p:nvSpPr>
        <p:spPr>
          <a:xfrm>
            <a:off x="5784347" y="5074272"/>
            <a:ext cx="5569453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CA" dirty="0">
                <a:solidFill>
                  <a:schemeClr val="bg1">
                    <a:lumMod val="75000"/>
                  </a:schemeClr>
                </a:solidFill>
              </a:rPr>
              <a:t>https://examples.yourdictionary.com/identifying-difference-between-rural-urban-suburban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361FC7-1307-3DF0-99A2-7FBD39CCFA55}"/>
              </a:ext>
            </a:extLst>
          </p:cNvPr>
          <p:cNvSpPr txBox="1"/>
          <p:nvPr/>
        </p:nvSpPr>
        <p:spPr>
          <a:xfrm>
            <a:off x="838200" y="4597218"/>
            <a:ext cx="4913831" cy="138499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CA" sz="2800" dirty="0"/>
              <a:t>Has </a:t>
            </a:r>
            <a:r>
              <a:rPr lang="fr-CA" sz="2800" dirty="0" err="1"/>
              <a:t>negative</a:t>
            </a:r>
            <a:r>
              <a:rPr lang="fr-CA" sz="2800" dirty="0"/>
              <a:t> </a:t>
            </a:r>
            <a:r>
              <a:rPr lang="fr-CA" sz="2800" dirty="0" err="1"/>
              <a:t>effects</a:t>
            </a:r>
            <a:r>
              <a:rPr lang="fr-CA" sz="2800" dirty="0"/>
              <a:t> on </a:t>
            </a:r>
            <a:r>
              <a:rPr lang="fr-CA" sz="2800" dirty="0" err="1"/>
              <a:t>many</a:t>
            </a:r>
            <a:r>
              <a:rPr lang="fr-CA" sz="2800" dirty="0"/>
              <a:t> </a:t>
            </a:r>
            <a:r>
              <a:rPr lang="fr-CA" sz="2800" dirty="0" err="1"/>
              <a:t>species</a:t>
            </a:r>
            <a:r>
              <a:rPr lang="fr-CA" sz="2800" dirty="0"/>
              <a:t>; </a:t>
            </a:r>
            <a:r>
              <a:rPr lang="fr-CA" sz="2800" dirty="0" err="1"/>
              <a:t>associated</a:t>
            </a:r>
            <a:r>
              <a:rPr lang="fr-CA" sz="2800" dirty="0"/>
              <a:t> </a:t>
            </a:r>
            <a:r>
              <a:rPr lang="fr-CA" sz="2800" dirty="0" err="1"/>
              <a:t>with</a:t>
            </a:r>
            <a:r>
              <a:rPr lang="fr-CA" sz="2800" dirty="0"/>
              <a:t> the global </a:t>
            </a:r>
            <a:r>
              <a:rPr lang="fr-CA" sz="2800" dirty="0" err="1"/>
              <a:t>loss</a:t>
            </a:r>
            <a:r>
              <a:rPr lang="fr-CA" sz="2800" dirty="0"/>
              <a:t> of </a:t>
            </a:r>
            <a:r>
              <a:rPr lang="fr-CA" sz="2800" dirty="0" err="1"/>
              <a:t>biodiversity</a:t>
            </a:r>
            <a:endParaRPr lang="fr-CA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379DA4-FA7A-EE5D-6588-5E8281554C70}"/>
              </a:ext>
            </a:extLst>
          </p:cNvPr>
          <p:cNvSpPr txBox="1"/>
          <p:nvPr/>
        </p:nvSpPr>
        <p:spPr>
          <a:xfrm>
            <a:off x="5219" y="6487439"/>
            <a:ext cx="1219199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alibri"/>
                <a:cs typeface="Arial"/>
              </a:rPr>
              <a:t>Kowarik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alibri"/>
                <a:cs typeface="Arial"/>
              </a:rPr>
              <a:t> I. 2011 Novel urban ecosystems, biodiversity, and conservation. Environ.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alibri"/>
                <a:cs typeface="Arial"/>
              </a:rPr>
              <a:t>Pollut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alibri"/>
                <a:cs typeface="Arial"/>
              </a:rPr>
              <a:t>. 159</a:t>
            </a:r>
            <a:endParaRPr lang="en-US" dirty="0">
              <a:solidFill>
                <a:schemeClr val="bg1">
                  <a:lumMod val="75000"/>
                </a:schemeClr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31230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CF046B-7D07-257C-9DD6-F733E1BA11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Can </a:t>
            </a:r>
            <a:r>
              <a:rPr lang="fr-CA" dirty="0" err="1"/>
              <a:t>species</a:t>
            </a:r>
            <a:r>
              <a:rPr lang="fr-CA" dirty="0"/>
              <a:t> </a:t>
            </a:r>
            <a:r>
              <a:rPr lang="fr-CA" dirty="0" err="1"/>
              <a:t>be</a:t>
            </a:r>
            <a:r>
              <a:rPr lang="fr-CA" dirty="0"/>
              <a:t> </a:t>
            </a:r>
            <a:r>
              <a:rPr lang="fr-CA" dirty="0" err="1"/>
              <a:t>successful</a:t>
            </a:r>
            <a:r>
              <a:rPr lang="fr-CA" dirty="0"/>
              <a:t> in </a:t>
            </a:r>
            <a:r>
              <a:rPr lang="fr-CA" dirty="0" err="1"/>
              <a:t>cities</a:t>
            </a:r>
            <a:r>
              <a:rPr lang="fr-CA" dirty="0"/>
              <a:t>?</a:t>
            </a:r>
            <a:endParaRPr lang="fr-CA" dirty="0"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954065-511F-BF3C-1356-F835ED5A0E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CA" dirty="0"/>
              <a:t>* </a:t>
            </a:r>
            <a:r>
              <a:rPr lang="en-CA" dirty="0">
                <a:ea typeface="+mn-lt"/>
                <a:cs typeface="+mn-lt"/>
              </a:rPr>
              <a:t>Will depend on species’ traits</a:t>
            </a:r>
            <a:endParaRPr lang="en-CA" dirty="0"/>
          </a:p>
          <a:p>
            <a:pPr marL="0" indent="0">
              <a:buNone/>
            </a:pPr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0D15A7-2E48-8109-88F2-699532255B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5173" y="1822169"/>
            <a:ext cx="5472298" cy="385228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9492E88-96F1-8AC1-9EC6-FF7373823B3A}"/>
              </a:ext>
            </a:extLst>
          </p:cNvPr>
          <p:cNvSpPr txBox="1"/>
          <p:nvPr/>
        </p:nvSpPr>
        <p:spPr>
          <a:xfrm>
            <a:off x="6653776" y="5674294"/>
            <a:ext cx="5065529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b="0" i="0" dirty="0">
                <a:solidFill>
                  <a:schemeClr val="bg1">
                    <a:lumMod val="75000"/>
                  </a:schemeClr>
                </a:solidFill>
                <a:effectLst/>
                <a:latin typeface="-apple-system"/>
              </a:rPr>
              <a:t>Isaksson, C. (2018). Impact of Urbanization on Birds. In: Tietze, D. (eds) Bird Species</a:t>
            </a:r>
            <a:endParaRPr lang="en-CA" dirty="0">
              <a:solidFill>
                <a:schemeClr val="bg1">
                  <a:lumMod val="75000"/>
                </a:schemeClr>
              </a:solidFill>
              <a:cs typeface="Calibri" panose="020F0502020204030204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5A9897-60B6-F6B3-CFC0-CE7A19F4B511}"/>
              </a:ext>
            </a:extLst>
          </p:cNvPr>
          <p:cNvSpPr txBox="1"/>
          <p:nvPr/>
        </p:nvSpPr>
        <p:spPr>
          <a:xfrm>
            <a:off x="9359459" y="608916"/>
            <a:ext cx="2673350" cy="104644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CA" sz="4400" dirty="0"/>
              <a:t>Yes!*</a:t>
            </a:r>
          </a:p>
          <a:p>
            <a:endParaRPr lang="en-CA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2777F1-1671-6554-62A4-89C306515FD2}"/>
              </a:ext>
            </a:extLst>
          </p:cNvPr>
          <p:cNvSpPr txBox="1"/>
          <p:nvPr/>
        </p:nvSpPr>
        <p:spPr>
          <a:xfrm>
            <a:off x="838200" y="2256216"/>
            <a:ext cx="5175250" cy="310854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CA" sz="2800" dirty="0" err="1"/>
              <a:t>Advantageous</a:t>
            </a:r>
            <a:r>
              <a:rPr lang="fr-CA" sz="2800" dirty="0"/>
              <a:t> traits:</a:t>
            </a:r>
            <a:endParaRPr lang="fr-CA" sz="2800" dirty="0">
              <a:cs typeface="Calibri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CA" sz="2800" dirty="0" err="1"/>
              <a:t>Adaptability</a:t>
            </a:r>
            <a:endParaRPr lang="fr-CA" sz="2800" dirty="0">
              <a:cs typeface="Calibri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CA" sz="2800" dirty="0"/>
              <a:t>A </a:t>
            </a:r>
            <a:r>
              <a:rPr lang="fr-CA" sz="2800" dirty="0" err="1"/>
              <a:t>generalist</a:t>
            </a:r>
            <a:r>
              <a:rPr lang="fr-CA" sz="2800" dirty="0"/>
              <a:t> nature</a:t>
            </a:r>
            <a:endParaRPr lang="fr-CA" sz="2800" dirty="0">
              <a:cs typeface="Calibri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CA" sz="2800" dirty="0"/>
              <a:t>An </a:t>
            </a:r>
            <a:r>
              <a:rPr lang="fr-CA" sz="2800" dirty="0" err="1"/>
              <a:t>omnivorous</a:t>
            </a:r>
            <a:r>
              <a:rPr lang="fr-CA" sz="2800" dirty="0"/>
              <a:t> </a:t>
            </a:r>
            <a:r>
              <a:rPr lang="fr-CA" sz="2800" dirty="0" err="1"/>
              <a:t>diet</a:t>
            </a:r>
            <a:endParaRPr lang="fr-CA" sz="2800" dirty="0">
              <a:cs typeface="Calibri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CA" sz="2800" dirty="0">
                <a:cs typeface="Calibri"/>
              </a:rPr>
              <a:t>Intelligence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CA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CA" sz="2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C866F9-7C15-4282-46DE-4E2E26764159}"/>
              </a:ext>
            </a:extLst>
          </p:cNvPr>
          <p:cNvSpPr txBox="1"/>
          <p:nvPr/>
        </p:nvSpPr>
        <p:spPr>
          <a:xfrm>
            <a:off x="-1" y="6487438"/>
            <a:ext cx="1106987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Calibri"/>
              </a:rPr>
              <a:t>Patankar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Calibri"/>
              </a:rPr>
              <a:t> S et al. 2021 Which Traits Influence Bird Survival in the City? A Review. Land 10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489E4C4-11A4-F8B9-58AB-66303F1B0A6A}"/>
              </a:ext>
            </a:extLst>
          </p:cNvPr>
          <p:cNvSpPr/>
          <p:nvPr/>
        </p:nvSpPr>
        <p:spPr>
          <a:xfrm>
            <a:off x="7500135" y="4674742"/>
            <a:ext cx="246580" cy="164386"/>
          </a:xfrm>
          <a:prstGeom prst="rect">
            <a:avLst/>
          </a:prstGeom>
          <a:solidFill>
            <a:srgbClr val="B2CDC8"/>
          </a:solidFill>
          <a:ln>
            <a:solidFill>
              <a:srgbClr val="B2CD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05293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/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7BE89F-7B4C-7BC3-13A2-696F4333A6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1584"/>
            <a:ext cx="10515600" cy="1325563"/>
          </a:xfrm>
        </p:spPr>
        <p:txBody>
          <a:bodyPr/>
          <a:lstStyle/>
          <a:p>
            <a:r>
              <a:rPr lang="fr-CA" dirty="0"/>
              <a:t>American crows in </a:t>
            </a:r>
            <a:r>
              <a:rPr lang="fr-CA" dirty="0" err="1"/>
              <a:t>urban</a:t>
            </a:r>
            <a:r>
              <a:rPr lang="fr-CA" dirty="0"/>
              <a:t> areas</a:t>
            </a:r>
            <a:endParaRPr lang="fr-CA" dirty="0">
              <a:cs typeface="Calibri Ligh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BB40F2-11A6-42F3-8065-6B246686EC97}"/>
              </a:ext>
            </a:extLst>
          </p:cNvPr>
          <p:cNvSpPr txBox="1"/>
          <p:nvPr/>
        </p:nvSpPr>
        <p:spPr>
          <a:xfrm>
            <a:off x="1032527" y="6043634"/>
            <a:ext cx="9574512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b="0" i="0" dirty="0" err="1">
                <a:solidFill>
                  <a:schemeClr val="bg1">
                    <a:lumMod val="75000"/>
                  </a:schemeClr>
                </a:solidFill>
                <a:effectLst/>
                <a:latin typeface="-apple-system"/>
              </a:rPr>
              <a:t>Marzluff</a:t>
            </a:r>
            <a:r>
              <a:rPr lang="en-US" b="0" i="0" dirty="0">
                <a:solidFill>
                  <a:schemeClr val="bg1">
                    <a:lumMod val="75000"/>
                  </a:schemeClr>
                </a:solidFill>
                <a:effectLst/>
                <a:latin typeface="-apple-system"/>
              </a:rPr>
              <a:t> </a:t>
            </a:r>
            <a:r>
              <a:rPr lang="en-US" b="0" i="1" dirty="0">
                <a:solidFill>
                  <a:schemeClr val="bg1">
                    <a:lumMod val="75000"/>
                  </a:schemeClr>
                </a:solidFill>
                <a:effectLst/>
                <a:latin typeface="-apple-system"/>
              </a:rPr>
              <a:t>et al.</a:t>
            </a:r>
            <a:r>
              <a:rPr lang="en-US" b="0" i="0" dirty="0">
                <a:solidFill>
                  <a:schemeClr val="bg1">
                    <a:lumMod val="75000"/>
                  </a:schemeClr>
                </a:solidFill>
                <a:effectLst/>
                <a:latin typeface="-apple-system"/>
              </a:rPr>
              <a:t>(2001). </a:t>
            </a:r>
            <a:r>
              <a:rPr lang="en-US" b="0" i="1" dirty="0">
                <a:solidFill>
                  <a:schemeClr val="bg1">
                    <a:lumMod val="75000"/>
                  </a:schemeClr>
                </a:solidFill>
                <a:effectLst/>
                <a:latin typeface="-apple-system"/>
              </a:rPr>
              <a:t>Avian Ecology and Conservation in an Urbanizing World || Causes and consequences of expanding American Crow populations.</a:t>
            </a:r>
            <a:endParaRPr lang="en-CA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3E0DAD-F38C-9236-58A7-69A469B25E30}"/>
              </a:ext>
            </a:extLst>
          </p:cNvPr>
          <p:cNvSpPr txBox="1"/>
          <p:nvPr/>
        </p:nvSpPr>
        <p:spPr>
          <a:xfrm>
            <a:off x="7347927" y="2717639"/>
            <a:ext cx="5073526" cy="95410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CA" sz="2800" dirty="0" err="1">
                <a:cs typeface="Calibri"/>
              </a:rPr>
              <a:t>Why</a:t>
            </a:r>
            <a:r>
              <a:rPr lang="fr-CA" sz="2800" dirty="0">
                <a:cs typeface="Calibri"/>
              </a:rPr>
              <a:t> are American crows </a:t>
            </a:r>
            <a:r>
              <a:rPr lang="fr-CA" sz="2800" dirty="0" err="1">
                <a:cs typeface="Calibri"/>
              </a:rPr>
              <a:t>so</a:t>
            </a:r>
            <a:r>
              <a:rPr lang="fr-CA" sz="2800" dirty="0">
                <a:cs typeface="Calibri"/>
              </a:rPr>
              <a:t> </a:t>
            </a:r>
            <a:r>
              <a:rPr lang="fr-CA" sz="2800" dirty="0" err="1">
                <a:cs typeface="Calibri"/>
              </a:rPr>
              <a:t>successful</a:t>
            </a:r>
            <a:r>
              <a:rPr lang="fr-CA" sz="2800" dirty="0">
                <a:cs typeface="Calibri"/>
              </a:rPr>
              <a:t> in </a:t>
            </a:r>
            <a:r>
              <a:rPr lang="fr-CA" sz="2800" dirty="0" err="1">
                <a:cs typeface="Calibri"/>
              </a:rPr>
              <a:t>urban</a:t>
            </a:r>
            <a:r>
              <a:rPr lang="fr-CA" sz="2800" dirty="0">
                <a:cs typeface="Calibri"/>
              </a:rPr>
              <a:t> areas?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6643C2C-2C28-4AA1-4AA4-0F2E28F0AA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229" y="1299859"/>
            <a:ext cx="6609698" cy="47437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B0342ED-5211-2C06-90FB-F810452E3063}"/>
              </a:ext>
            </a:extLst>
          </p:cNvPr>
          <p:cNvSpPr txBox="1"/>
          <p:nvPr/>
        </p:nvSpPr>
        <p:spPr>
          <a:xfrm>
            <a:off x="1949841" y="1416632"/>
            <a:ext cx="2197274" cy="313150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2B434A-98A1-C161-048A-3CE84BB617FE}"/>
              </a:ext>
            </a:extLst>
          </p:cNvPr>
          <p:cNvSpPr txBox="1"/>
          <p:nvPr/>
        </p:nvSpPr>
        <p:spPr>
          <a:xfrm rot="16200000">
            <a:off x="-179590" y="3288158"/>
            <a:ext cx="2812372" cy="400110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CA" sz="2000" b="1" dirty="0">
                <a:cs typeface="Calibri"/>
              </a:rPr>
              <a:t>Crows </a:t>
            </a:r>
            <a:r>
              <a:rPr lang="fr-CA" sz="2000" b="1" dirty="0" err="1">
                <a:cs typeface="Calibri"/>
              </a:rPr>
              <a:t>spotted</a:t>
            </a:r>
            <a:r>
              <a:rPr lang="fr-CA" sz="2000" b="1" dirty="0">
                <a:cs typeface="Calibri"/>
              </a:rPr>
              <a:t> per </a:t>
            </a:r>
            <a:r>
              <a:rPr lang="fr-CA" sz="2000" b="1" dirty="0" err="1">
                <a:cs typeface="Calibri"/>
              </a:rPr>
              <a:t>hour</a:t>
            </a:r>
            <a:endParaRPr lang="fr-CA" sz="2000" dirty="0">
              <a:cs typeface="Calibr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29D41E-8F0D-D547-E6FD-31FAA5E453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6112" y="197357"/>
            <a:ext cx="4073456" cy="3590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123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drawing, illustration, cartoon, clipart&#10;&#10;Description automatically generated">
            <a:extLst>
              <a:ext uri="{FF2B5EF4-FFF2-40B4-BE49-F238E27FC236}">
                <a16:creationId xmlns:a16="http://schemas.microsoft.com/office/drawing/2014/main" id="{31C091C3-C2C4-429B-8B1B-E27C66F1E05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1852" b="81019" l="42448" r="58750">
                        <a14:foregroundMark x1="42448" y1="76111" x2="42969" y2="76759"/>
                        <a14:foregroundMark x1="48125" y1="80370" x2="50052" y2="71111"/>
                        <a14:foregroundMark x1="50052" y1="71111" x2="50052" y2="59722"/>
                        <a14:foregroundMark x1="50052" y1="59722" x2="51875" y2="59259"/>
                        <a14:foregroundMark x1="49219" y1="51944" x2="47969" y2="51852"/>
                        <a14:foregroundMark x1="58385" y1="63704" x2="58385" y2="6314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0765" t="49953" r="39237" b="15512"/>
          <a:stretch/>
        </p:blipFill>
        <p:spPr>
          <a:xfrm>
            <a:off x="7084287" y="1972733"/>
            <a:ext cx="3996438" cy="388196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B6747AE-EE25-ECBA-CEDC-AE582C7DF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Vigilance and social </a:t>
            </a:r>
            <a:r>
              <a:rPr lang="fr-CA" dirty="0" err="1"/>
              <a:t>foraging</a:t>
            </a:r>
            <a:r>
              <a:rPr lang="fr-CA" dirty="0"/>
              <a:t> </a:t>
            </a:r>
            <a:r>
              <a:rPr lang="fr-CA" dirty="0" err="1"/>
              <a:t>behavior</a:t>
            </a:r>
            <a:endParaRPr lang="fr-CA" dirty="0">
              <a:cs typeface="Calibri Light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9805658-0EBD-4F5A-410B-87F120E6E9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01424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fr-CA" dirty="0"/>
              <a:t>A </a:t>
            </a:r>
            <a:r>
              <a:rPr lang="fr-CA" dirty="0" err="1"/>
              <a:t>trade</a:t>
            </a:r>
            <a:r>
              <a:rPr lang="fr-CA" dirty="0"/>
              <a:t>-off </a:t>
            </a:r>
            <a:r>
              <a:rPr lang="fr-CA" dirty="0" err="1"/>
              <a:t>between</a:t>
            </a:r>
            <a:r>
              <a:rPr lang="fr-CA" dirty="0"/>
              <a:t> vigilance and </a:t>
            </a:r>
            <a:r>
              <a:rPr lang="fr-CA" dirty="0" err="1"/>
              <a:t>foraging</a:t>
            </a:r>
            <a:r>
              <a:rPr lang="fr-CA" dirty="0"/>
              <a:t> </a:t>
            </a:r>
            <a:r>
              <a:rPr lang="fr-CA" dirty="0" err="1"/>
              <a:t>efficiency</a:t>
            </a:r>
            <a:endParaRPr lang="fr-CA" dirty="0"/>
          </a:p>
          <a:p>
            <a:pPr marL="0" indent="0">
              <a:buNone/>
            </a:pPr>
            <a:endParaRPr lang="fr-CA" dirty="0">
              <a:cs typeface="Calibri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D45A66-1A6F-ACE3-C20B-21D14B380747}"/>
              </a:ext>
            </a:extLst>
          </p:cNvPr>
          <p:cNvSpPr txBox="1"/>
          <p:nvPr/>
        </p:nvSpPr>
        <p:spPr>
          <a:xfrm>
            <a:off x="839616" y="3858203"/>
            <a:ext cx="5512038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CA" sz="2800" dirty="0" err="1"/>
              <a:t>Too</a:t>
            </a:r>
            <a:r>
              <a:rPr lang="fr-CA" sz="2800" dirty="0"/>
              <a:t> </a:t>
            </a:r>
            <a:r>
              <a:rPr lang="fr-CA" sz="2800" dirty="0" err="1"/>
              <a:t>much</a:t>
            </a:r>
            <a:r>
              <a:rPr lang="fr-CA" sz="2800" dirty="0"/>
              <a:t> </a:t>
            </a:r>
            <a:r>
              <a:rPr lang="fr-CA" sz="2800" dirty="0" err="1"/>
              <a:t>is</a:t>
            </a:r>
            <a:r>
              <a:rPr lang="fr-CA" sz="2800" dirty="0"/>
              <a:t> like not </a:t>
            </a:r>
            <a:r>
              <a:rPr lang="fr-CA" sz="2800" dirty="0" err="1"/>
              <a:t>enough</a:t>
            </a:r>
            <a:endParaRPr lang="fr-CA" sz="28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06789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drawing, illustration, cartoon, clipart&#10;&#10;Description automatically generated">
            <a:extLst>
              <a:ext uri="{FF2B5EF4-FFF2-40B4-BE49-F238E27FC236}">
                <a16:creationId xmlns:a16="http://schemas.microsoft.com/office/drawing/2014/main" id="{31C091C3-C2C4-429B-8B1B-E27C66F1E0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2169" y="839243"/>
            <a:ext cx="10553464" cy="59363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B6747AE-EE25-ECBA-CEDC-AE582C7DF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Sentinels</a:t>
            </a:r>
            <a:endParaRPr lang="fr-CA" dirty="0"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58A3F1-6429-636E-5098-863AA068D9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2795" y="2083387"/>
            <a:ext cx="4141939" cy="4692180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fr-CA" dirty="0">
                <a:cs typeface="Calibri"/>
              </a:rPr>
              <a:t>The </a:t>
            </a:r>
            <a:r>
              <a:rPr lang="fr-CA" dirty="0" err="1">
                <a:cs typeface="Calibri"/>
              </a:rPr>
              <a:t>sentinel</a:t>
            </a:r>
            <a:r>
              <a:rPr lang="fr-CA" dirty="0">
                <a:cs typeface="Calibri"/>
              </a:rPr>
              <a:t> </a:t>
            </a:r>
            <a:r>
              <a:rPr lang="fr-CA" dirty="0" err="1">
                <a:cs typeface="Calibri"/>
              </a:rPr>
              <a:t>ensures</a:t>
            </a:r>
            <a:r>
              <a:rPr lang="fr-CA" dirty="0">
                <a:cs typeface="Calibri"/>
              </a:rPr>
              <a:t> the protection of </a:t>
            </a:r>
            <a:r>
              <a:rPr lang="fr-CA" dirty="0" err="1">
                <a:cs typeface="Calibri"/>
              </a:rPr>
              <a:t>foraging</a:t>
            </a:r>
            <a:r>
              <a:rPr lang="fr-CA" dirty="0">
                <a:cs typeface="Calibri"/>
              </a:rPr>
              <a:t> group-</a:t>
            </a:r>
            <a:r>
              <a:rPr lang="fr-CA" dirty="0" err="1">
                <a:cs typeface="Calibri"/>
              </a:rPr>
              <a:t>members</a:t>
            </a:r>
            <a:r>
              <a:rPr lang="fr-CA" dirty="0">
                <a:cs typeface="Calibri"/>
              </a:rPr>
              <a:t> </a:t>
            </a:r>
            <a:r>
              <a:rPr lang="fr-CA" dirty="0" err="1">
                <a:cs typeface="Calibri"/>
              </a:rPr>
              <a:t>through</a:t>
            </a:r>
            <a:r>
              <a:rPr lang="fr-CA" dirty="0">
                <a:cs typeface="Calibri"/>
              </a:rPr>
              <a:t> constant vigilance.</a:t>
            </a:r>
          </a:p>
          <a:p>
            <a:pPr marL="0" indent="0">
              <a:buNone/>
            </a:pPr>
            <a:endParaRPr lang="fr-CA" dirty="0">
              <a:cs typeface="Calibri"/>
            </a:endParaRPr>
          </a:p>
          <a:p>
            <a:pPr marL="0" indent="0">
              <a:buNone/>
            </a:pPr>
            <a:r>
              <a:rPr lang="fr-CA" dirty="0" err="1">
                <a:cs typeface="Calibri"/>
              </a:rPr>
              <a:t>Costly</a:t>
            </a:r>
            <a:r>
              <a:rPr lang="fr-CA" dirty="0">
                <a:cs typeface="Calibri"/>
              </a:rPr>
              <a:t> </a:t>
            </a:r>
            <a:r>
              <a:rPr lang="fr-CA" dirty="0" err="1">
                <a:cs typeface="Calibri"/>
              </a:rPr>
              <a:t>behavior</a:t>
            </a:r>
            <a:r>
              <a:rPr lang="fr-CA" dirty="0">
                <a:cs typeface="Calibri"/>
              </a:rPr>
              <a:t> to the </a:t>
            </a:r>
            <a:r>
              <a:rPr lang="fr-CA" dirty="0" err="1">
                <a:cs typeface="Calibri"/>
              </a:rPr>
              <a:t>sentinel</a:t>
            </a:r>
            <a:r>
              <a:rPr lang="fr-CA" dirty="0">
                <a:cs typeface="Calibri"/>
              </a:rPr>
              <a:t>, but </a:t>
            </a:r>
            <a:r>
              <a:rPr lang="fr-CA" dirty="0" err="1">
                <a:cs typeface="Calibri"/>
              </a:rPr>
              <a:t>very</a:t>
            </a:r>
            <a:r>
              <a:rPr lang="fr-CA" dirty="0">
                <a:cs typeface="Calibri"/>
              </a:rPr>
              <a:t> </a:t>
            </a:r>
            <a:r>
              <a:rPr lang="fr-CA" dirty="0" err="1">
                <a:cs typeface="Calibri"/>
              </a:rPr>
              <a:t>beneficial</a:t>
            </a:r>
            <a:r>
              <a:rPr lang="fr-CA" dirty="0">
                <a:cs typeface="Calibri"/>
              </a:rPr>
              <a:t> to </a:t>
            </a:r>
            <a:r>
              <a:rPr lang="fr-CA" dirty="0" err="1">
                <a:cs typeface="Calibri"/>
              </a:rPr>
              <a:t>foragers</a:t>
            </a:r>
            <a:r>
              <a:rPr lang="fr-CA" dirty="0">
                <a:cs typeface="Calibri"/>
              </a:rPr>
              <a:t>.</a:t>
            </a:r>
          </a:p>
          <a:p>
            <a:pPr marL="0" indent="0">
              <a:buNone/>
            </a:pPr>
            <a:endParaRPr lang="fr-CA" dirty="0">
              <a:cs typeface="Calibri"/>
            </a:endParaRPr>
          </a:p>
          <a:p>
            <a:pPr marL="0" indent="0">
              <a:buNone/>
            </a:pPr>
            <a:endParaRPr lang="fr-CA" dirty="0">
              <a:cs typeface="Calibri"/>
            </a:endParaRPr>
          </a:p>
          <a:p>
            <a:pPr marL="0" indent="0">
              <a:buNone/>
            </a:pPr>
            <a:endParaRPr lang="fr-CA" dirty="0">
              <a:cs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B4C085-8318-4C14-B389-CCAD7AA76C34}"/>
              </a:ext>
            </a:extLst>
          </p:cNvPr>
          <p:cNvSpPr txBox="1"/>
          <p:nvPr/>
        </p:nvSpPr>
        <p:spPr>
          <a:xfrm>
            <a:off x="4684734" y="2630466"/>
            <a:ext cx="162838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Social Foraging</a:t>
            </a:r>
            <a:endParaRPr lang="en-CA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9C4914B-A3A9-47AA-9F27-A242E48C8E03}"/>
              </a:ext>
            </a:extLst>
          </p:cNvPr>
          <p:cNvSpPr txBox="1"/>
          <p:nvPr/>
        </p:nvSpPr>
        <p:spPr>
          <a:xfrm>
            <a:off x="9646084" y="2630466"/>
            <a:ext cx="296762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Individual Foraging</a:t>
            </a:r>
            <a:endParaRPr lang="en-CA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85874FD-AF4F-487B-95DF-870226050292}"/>
              </a:ext>
            </a:extLst>
          </p:cNvPr>
          <p:cNvSpPr txBox="1"/>
          <p:nvPr/>
        </p:nvSpPr>
        <p:spPr>
          <a:xfrm rot="298875">
            <a:off x="7098779" y="5649425"/>
            <a:ext cx="81697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CA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5B5AFAF-161D-4D17-A0AD-9310B2D1F884}"/>
              </a:ext>
            </a:extLst>
          </p:cNvPr>
          <p:cNvSpPr txBox="1"/>
          <p:nvPr/>
        </p:nvSpPr>
        <p:spPr>
          <a:xfrm>
            <a:off x="8328418" y="5545109"/>
            <a:ext cx="978419" cy="43887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CA" b="1" dirty="0"/>
          </a:p>
        </p:txBody>
      </p:sp>
    </p:spTree>
    <p:extLst>
      <p:ext uri="{BB962C8B-B14F-4D97-AF65-F5344CB8AC3E}">
        <p14:creationId xmlns:p14="http://schemas.microsoft.com/office/powerpoint/2010/main" val="24525387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747AE-EE25-ECBA-CEDC-AE582C7DF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err="1"/>
              <a:t>Sentinels</a:t>
            </a:r>
            <a:endParaRPr lang="fr-CA" dirty="0">
              <a:cs typeface="Calibri Ligh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174EE6F-CFD9-16AF-2FEC-5CBFF16583AB}"/>
              </a:ext>
            </a:extLst>
          </p:cNvPr>
          <p:cNvSpPr txBox="1"/>
          <p:nvPr/>
        </p:nvSpPr>
        <p:spPr>
          <a:xfrm>
            <a:off x="1918049" y="5298455"/>
            <a:ext cx="8355904" cy="95410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CA" sz="2800" dirty="0">
                <a:cs typeface="Calibri"/>
              </a:rPr>
              <a:t>The </a:t>
            </a:r>
            <a:r>
              <a:rPr lang="fr-CA" sz="2800" dirty="0" err="1">
                <a:cs typeface="Calibri"/>
              </a:rPr>
              <a:t>presence</a:t>
            </a:r>
            <a:r>
              <a:rPr lang="fr-CA" sz="2800" dirty="0">
                <a:cs typeface="Calibri"/>
              </a:rPr>
              <a:t> of a </a:t>
            </a:r>
            <a:r>
              <a:rPr lang="fr-CA" sz="2800" dirty="0" err="1">
                <a:cs typeface="Calibri"/>
              </a:rPr>
              <a:t>sentinel</a:t>
            </a:r>
            <a:r>
              <a:rPr lang="fr-CA" sz="2800" dirty="0">
                <a:cs typeface="Calibri"/>
              </a:rPr>
              <a:t> </a:t>
            </a:r>
            <a:r>
              <a:rPr lang="fr-CA" sz="2800" dirty="0" err="1">
                <a:cs typeface="Calibri"/>
              </a:rPr>
              <a:t>is</a:t>
            </a:r>
            <a:r>
              <a:rPr lang="fr-CA" sz="2800" dirty="0">
                <a:cs typeface="Calibri"/>
              </a:rPr>
              <a:t> </a:t>
            </a:r>
            <a:r>
              <a:rPr lang="fr-CA" sz="2800" dirty="0" err="1">
                <a:cs typeface="Calibri"/>
              </a:rPr>
              <a:t>expected</a:t>
            </a:r>
            <a:r>
              <a:rPr lang="fr-CA" sz="2800" dirty="0">
                <a:cs typeface="Calibri"/>
              </a:rPr>
              <a:t> to </a:t>
            </a:r>
            <a:r>
              <a:rPr lang="fr-CA" sz="2800" dirty="0" err="1">
                <a:cs typeface="Calibri"/>
              </a:rPr>
              <a:t>reduce</a:t>
            </a:r>
            <a:r>
              <a:rPr lang="fr-CA" sz="2800" dirty="0">
                <a:cs typeface="Calibri"/>
              </a:rPr>
              <a:t> the vigilance of </a:t>
            </a:r>
            <a:r>
              <a:rPr lang="fr-CA" sz="2800" dirty="0" err="1">
                <a:cs typeface="Calibri"/>
              </a:rPr>
              <a:t>foragers</a:t>
            </a:r>
            <a:r>
              <a:rPr lang="fr-CA" sz="2800" dirty="0">
                <a:cs typeface="Calibri"/>
              </a:rPr>
              <a:t>.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D817816-D5B8-9D36-3846-50EBA29BC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8048" y="1610564"/>
            <a:ext cx="8355904" cy="3636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1853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AF9EB-6AED-996C-5C52-D0360AA753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34490"/>
            <a:ext cx="10515600" cy="1325563"/>
          </a:xfrm>
        </p:spPr>
        <p:txBody>
          <a:bodyPr/>
          <a:lstStyle/>
          <a:p>
            <a:r>
              <a:rPr lang="fr-CA" dirty="0" err="1">
                <a:cs typeface="Calibri Light"/>
              </a:rPr>
              <a:t>My</a:t>
            </a:r>
            <a:r>
              <a:rPr lang="fr-CA" dirty="0">
                <a:cs typeface="Calibri Light"/>
              </a:rPr>
              <a:t> objective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5DC1D7-E712-8B6F-C6BF-EF57DA122D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626472"/>
            <a:ext cx="10515600" cy="386486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fr-CA" dirty="0" err="1">
                <a:cs typeface="Calibri"/>
              </a:rPr>
              <a:t>Determine</a:t>
            </a:r>
            <a:r>
              <a:rPr lang="fr-CA" dirty="0">
                <a:cs typeface="Calibri"/>
              </a:rPr>
              <a:t> if an </a:t>
            </a:r>
            <a:r>
              <a:rPr lang="fr-CA" dirty="0" err="1">
                <a:cs typeface="Calibri"/>
              </a:rPr>
              <a:t>individual’s</a:t>
            </a:r>
            <a:r>
              <a:rPr lang="fr-CA" dirty="0">
                <a:cs typeface="Calibri"/>
              </a:rPr>
              <a:t> </a:t>
            </a:r>
            <a:r>
              <a:rPr lang="fr-CA" dirty="0" err="1">
                <a:cs typeface="Calibri"/>
              </a:rPr>
              <a:t>foraging</a:t>
            </a:r>
            <a:r>
              <a:rPr lang="fr-CA" dirty="0">
                <a:cs typeface="Calibri"/>
              </a:rPr>
              <a:t> vigilance </a:t>
            </a:r>
            <a:r>
              <a:rPr lang="fr-CA" dirty="0" err="1">
                <a:cs typeface="Calibri"/>
              </a:rPr>
              <a:t>affected</a:t>
            </a:r>
            <a:r>
              <a:rPr lang="fr-CA" dirty="0">
                <a:cs typeface="Calibri"/>
              </a:rPr>
              <a:t> by the </a:t>
            </a:r>
            <a:r>
              <a:rPr lang="fr-CA" dirty="0" err="1">
                <a:cs typeface="Calibri"/>
              </a:rPr>
              <a:t>presence</a:t>
            </a:r>
            <a:r>
              <a:rPr lang="fr-CA" dirty="0">
                <a:cs typeface="Calibri"/>
              </a:rPr>
              <a:t> of a </a:t>
            </a:r>
            <a:r>
              <a:rPr lang="fr-CA" dirty="0" err="1">
                <a:cs typeface="Calibri"/>
              </a:rPr>
              <a:t>sentinel</a:t>
            </a:r>
            <a:r>
              <a:rPr lang="fr-CA" dirty="0">
                <a:cs typeface="Calibri"/>
              </a:rPr>
              <a:t> and the </a:t>
            </a:r>
            <a:r>
              <a:rPr lang="fr-CA" dirty="0" err="1">
                <a:cs typeface="Calibri"/>
              </a:rPr>
              <a:t>environment</a:t>
            </a:r>
            <a:r>
              <a:rPr lang="fr-CA" dirty="0">
                <a:cs typeface="Calibri"/>
              </a:rPr>
              <a:t> in </a:t>
            </a:r>
            <a:r>
              <a:rPr lang="fr-CA" dirty="0" err="1">
                <a:cs typeface="Calibri"/>
              </a:rPr>
              <a:t>which</a:t>
            </a:r>
            <a:r>
              <a:rPr lang="fr-CA" dirty="0">
                <a:cs typeface="Calibri"/>
              </a:rPr>
              <a:t> </a:t>
            </a:r>
            <a:r>
              <a:rPr lang="fr-CA" dirty="0" err="1">
                <a:cs typeface="Calibri"/>
              </a:rPr>
              <a:t>it</a:t>
            </a:r>
            <a:r>
              <a:rPr lang="fr-CA" dirty="0">
                <a:cs typeface="Calibri"/>
              </a:rPr>
              <a:t> forages in.</a:t>
            </a:r>
            <a:endParaRPr lang="fr-CA" sz="2800" dirty="0">
              <a:cs typeface="Calibri"/>
            </a:endParaRPr>
          </a:p>
          <a:p>
            <a:pPr marL="0" indent="0">
              <a:buNone/>
            </a:pPr>
            <a:endParaRPr lang="fr-CA" dirty="0">
              <a:cs typeface="Calibri"/>
            </a:endParaRPr>
          </a:p>
          <a:p>
            <a:pPr marL="0" indent="0">
              <a:buNone/>
            </a:pPr>
            <a:endParaRPr lang="fr-CA" dirty="0"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647340-F8A6-897D-E8C7-E037B1CD2644}"/>
              </a:ext>
            </a:extLst>
          </p:cNvPr>
          <p:cNvSpPr txBox="1"/>
          <p:nvPr/>
        </p:nvSpPr>
        <p:spPr>
          <a:xfrm>
            <a:off x="838200" y="4001294"/>
            <a:ext cx="10515600" cy="95410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CA" sz="2800" dirty="0"/>
              <a:t>The </a:t>
            </a:r>
            <a:r>
              <a:rPr lang="fr-CA" sz="2800" dirty="0" err="1"/>
              <a:t>modified</a:t>
            </a:r>
            <a:r>
              <a:rPr lang="fr-CA" sz="2800" dirty="0"/>
              <a:t> use of social </a:t>
            </a:r>
            <a:r>
              <a:rPr lang="fr-CA" sz="2800" dirty="0" err="1"/>
              <a:t>behaviors</a:t>
            </a:r>
            <a:r>
              <a:rPr lang="fr-CA" sz="2800" dirty="0"/>
              <a:t> </a:t>
            </a:r>
            <a:r>
              <a:rPr lang="fr-CA" sz="2800" dirty="0" err="1"/>
              <a:t>is</a:t>
            </a:r>
            <a:r>
              <a:rPr lang="fr-CA" sz="2800" dirty="0"/>
              <a:t> </a:t>
            </a:r>
            <a:r>
              <a:rPr lang="fr-CA" sz="2800" dirty="0" err="1"/>
              <a:t>understudied</a:t>
            </a:r>
            <a:r>
              <a:rPr lang="fr-CA" sz="2800" dirty="0"/>
              <a:t>.</a:t>
            </a:r>
            <a:endParaRPr lang="fr-CA" sz="2800" dirty="0">
              <a:cs typeface="Calibri"/>
            </a:endParaRPr>
          </a:p>
          <a:p>
            <a:r>
              <a:rPr lang="fr-CA" sz="2800" dirty="0" err="1"/>
              <a:t>Could</a:t>
            </a:r>
            <a:r>
              <a:rPr lang="fr-CA" sz="2800" dirty="0"/>
              <a:t> </a:t>
            </a:r>
            <a:r>
              <a:rPr lang="fr-CA" sz="2800" dirty="0" err="1"/>
              <a:t>explain</a:t>
            </a:r>
            <a:r>
              <a:rPr lang="fr-CA" sz="2800" dirty="0"/>
              <a:t>, in part, the </a:t>
            </a:r>
            <a:r>
              <a:rPr lang="fr-CA" sz="2800" dirty="0" err="1"/>
              <a:t>success</a:t>
            </a:r>
            <a:r>
              <a:rPr lang="fr-CA" sz="2800" dirty="0"/>
              <a:t> of American crows in </a:t>
            </a:r>
            <a:r>
              <a:rPr lang="fr-CA" sz="2800" dirty="0" err="1"/>
              <a:t>urban</a:t>
            </a:r>
            <a:r>
              <a:rPr lang="fr-CA" sz="2800" dirty="0"/>
              <a:t> areas.</a:t>
            </a:r>
            <a:endParaRPr lang="fr-CA" sz="28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25441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1742f647-34aa-47ad-81ff-611e282eb03c">
      <Terms xmlns="http://schemas.microsoft.com/office/infopath/2007/PartnerControls"/>
    </lcf76f155ced4ddcb4097134ff3c332f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6D842EEC58A2744A2ADC524444A7A0D" ma:contentTypeVersion="12" ma:contentTypeDescription="Create a new document." ma:contentTypeScope="" ma:versionID="94239b5de83d41ab41b7cd27cf6c09fd">
  <xsd:schema xmlns:xsd="http://www.w3.org/2001/XMLSchema" xmlns:xs="http://www.w3.org/2001/XMLSchema" xmlns:p="http://schemas.microsoft.com/office/2006/metadata/properties" xmlns:ns2="1742f647-34aa-47ad-81ff-611e282eb03c" xmlns:ns3="2474bc95-ce3a-4b46-bc4a-5c320303d6f9" targetNamespace="http://schemas.microsoft.com/office/2006/metadata/properties" ma:root="true" ma:fieldsID="a6b16c019daf4d4f476e36aa2864883a" ns2:_="" ns3:_="">
    <xsd:import namespace="1742f647-34aa-47ad-81ff-611e282eb03c"/>
    <xsd:import namespace="2474bc95-ce3a-4b46-bc4a-5c320303d6f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GenerationTime" minOccurs="0"/>
                <xsd:element ref="ns2:MediaServiceEventHashCode" minOccurs="0"/>
                <xsd:element ref="ns2:lcf76f155ced4ddcb4097134ff3c332f" minOccurs="0"/>
                <xsd:element ref="ns2:MediaServiceOCR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742f647-34aa-47ad-81ff-611e282eb03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15" nillable="true" ma:taxonomy="true" ma:internalName="lcf76f155ced4ddcb4097134ff3c332f" ma:taxonomyFieldName="MediaServiceImageTags" ma:displayName="Image Tags" ma:readOnly="false" ma:fieldId="{5cf76f15-5ced-4ddc-b409-7134ff3c332f}" ma:taxonomyMulti="true" ma:sspId="08d44918-0402-4173-a38e-4345c47fbb37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474bc95-ce3a-4b46-bc4a-5c320303d6f9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90E5F4B-931B-4AAC-9F07-70B10D0C9B8D}">
  <ds:schemaRefs>
    <ds:schemaRef ds:uri="http://purl.org/dc/dcmitype/"/>
    <ds:schemaRef ds:uri="http://schemas.microsoft.com/office/2006/documentManagement/types"/>
    <ds:schemaRef ds:uri="http://www.w3.org/XML/1998/namespace"/>
    <ds:schemaRef ds:uri="1742f647-34aa-47ad-81ff-611e282eb03c"/>
    <ds:schemaRef ds:uri="http://purl.org/dc/elements/1.1/"/>
    <ds:schemaRef ds:uri="http://schemas.openxmlformats.org/package/2006/metadata/core-properties"/>
    <ds:schemaRef ds:uri="2474bc95-ce3a-4b46-bc4a-5c320303d6f9"/>
    <ds:schemaRef ds:uri="http://schemas.microsoft.com/office/infopath/2007/PartnerControls"/>
    <ds:schemaRef ds:uri="http://schemas.microsoft.com/office/2006/metadata/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9F39584E-4A0E-4755-9DA9-F94D90BECB6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9A7EF09-6F84-4786-B98A-DC5FCEEEE42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742f647-34aa-47ad-81ff-611e282eb03c"/>
    <ds:schemaRef ds:uri="2474bc95-ce3a-4b46-bc4a-5c320303d6f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5428</TotalTime>
  <Words>1098</Words>
  <Application>Microsoft Office PowerPoint</Application>
  <PresentationFormat>Widescreen</PresentationFormat>
  <Paragraphs>203</Paragraphs>
  <Slides>25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-apple-system</vt:lpstr>
      <vt:lpstr>Arial</vt:lpstr>
      <vt:lpstr>Calibri</vt:lpstr>
      <vt:lpstr>Calibri Light</vt:lpstr>
      <vt:lpstr>Symbol</vt:lpstr>
      <vt:lpstr>Office Theme</vt:lpstr>
      <vt:lpstr>Heads Up!</vt:lpstr>
      <vt:lpstr>Urbanization</vt:lpstr>
      <vt:lpstr>Urbanization</vt:lpstr>
      <vt:lpstr>Can species be successful in cities?</vt:lpstr>
      <vt:lpstr>American crows in urban areas</vt:lpstr>
      <vt:lpstr>Vigilance and social foraging behavior</vt:lpstr>
      <vt:lpstr>Sentinels</vt:lpstr>
      <vt:lpstr>Sentinels</vt:lpstr>
      <vt:lpstr>My objective</vt:lpstr>
      <vt:lpstr>Methods</vt:lpstr>
      <vt:lpstr>Crowkemon Go</vt:lpstr>
      <vt:lpstr>Methods</vt:lpstr>
      <vt:lpstr>Methods</vt:lpstr>
      <vt:lpstr>Methods</vt:lpstr>
      <vt:lpstr>Research questions</vt:lpstr>
      <vt:lpstr>Proportion of time</vt:lpstr>
      <vt:lpstr>Bout Duration</vt:lpstr>
      <vt:lpstr>Foraging</vt:lpstr>
      <vt:lpstr>Peck rate</vt:lpstr>
      <vt:lpstr>Peck Rate</vt:lpstr>
      <vt:lpstr>Likelihood of sentinel presence</vt:lpstr>
      <vt:lpstr>Some caveats</vt:lpstr>
      <vt:lpstr>Some caveats</vt:lpstr>
      <vt:lpstr>Research questions</vt:lpstr>
      <vt:lpstr>Acknowledgements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Heads Up!</dc:title>
  <dc:creator>ap21pb@outlook.com</dc:creator>
  <cp:lastModifiedBy>Alex Popescu</cp:lastModifiedBy>
  <cp:revision>11</cp:revision>
  <dcterms:created xsi:type="dcterms:W3CDTF">2023-05-26T23:04:50Z</dcterms:created>
  <dcterms:modified xsi:type="dcterms:W3CDTF">2024-06-21T18:09:20Z</dcterms:modified>
</cp:coreProperties>
</file>